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1" r:id="rId4"/>
    <p:sldId id="270" r:id="rId5"/>
    <p:sldId id="285" r:id="rId6"/>
    <p:sldId id="279" r:id="rId7"/>
    <p:sldId id="282" r:id="rId8"/>
    <p:sldId id="283" r:id="rId9"/>
    <p:sldId id="284" r:id="rId10"/>
    <p:sldId id="287" r:id="rId11"/>
    <p:sldId id="291" r:id="rId12"/>
    <p:sldId id="294" r:id="rId13"/>
    <p:sldId id="295" r:id="rId14"/>
    <p:sldId id="264" r:id="rId15"/>
    <p:sldId id="266" r:id="rId16"/>
    <p:sldId id="267" r:id="rId17"/>
    <p:sldId id="268" r:id="rId18"/>
    <p:sldId id="286" r:id="rId19"/>
    <p:sldId id="258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88402" autoAdjust="0"/>
  </p:normalViewPr>
  <p:slideViewPr>
    <p:cSldViewPr snapToGrid="0" snapToObjects="1">
      <p:cViewPr>
        <p:scale>
          <a:sx n="150" d="100"/>
          <a:sy n="150" d="100"/>
        </p:scale>
        <p:origin x="-80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daction%20article\Prydz%20Bay\JPC24\Resampled%20d18Odiat%20data%20(JPC,%20MD%20and%20Pik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82598261277"/>
          <c:y val="0.0933180323388449"/>
          <c:w val="0.842244788094757"/>
          <c:h val="0.789071828567902"/>
        </c:manualLayout>
      </c:layout>
      <c:scatterChart>
        <c:scatterStyle val="lineMarker"/>
        <c:varyColors val="0"/>
        <c:ser>
          <c:idx val="0"/>
          <c:order val="0"/>
          <c:tx>
            <c:v>West Antarctic Peninsula</c:v>
          </c:tx>
          <c:spPr>
            <a:ln w="15875">
              <a:solidFill>
                <a:srgbClr val="00B05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B050"/>
              </a:solidFill>
              <a:ln>
                <a:noFill/>
                <a:prstDash val="solid"/>
              </a:ln>
            </c:spPr>
          </c:marker>
          <c:trendline>
            <c:spPr>
              <a:ln w="22225">
                <a:solidFill>
                  <a:srgbClr val="00B050"/>
                </a:solidFill>
              </a:ln>
            </c:spPr>
            <c:trendlineType val="poly"/>
            <c:order val="4"/>
            <c:dispRSqr val="0"/>
            <c:dispEq val="0"/>
          </c:trendline>
          <c:xVal>
            <c:numRef>
              <c:f>raw!$A$4:$A$128</c:f>
              <c:numCache>
                <c:formatCode>General</c:formatCode>
                <c:ptCount val="125"/>
                <c:pt idx="0">
                  <c:v>239.0</c:v>
                </c:pt>
                <c:pt idx="1">
                  <c:v>325.0</c:v>
                </c:pt>
                <c:pt idx="2">
                  <c:v>403.0</c:v>
                </c:pt>
                <c:pt idx="3">
                  <c:v>485.0</c:v>
                </c:pt>
                <c:pt idx="4">
                  <c:v>566.0</c:v>
                </c:pt>
                <c:pt idx="5">
                  <c:v>646.0</c:v>
                </c:pt>
                <c:pt idx="6">
                  <c:v>726.0</c:v>
                </c:pt>
                <c:pt idx="7">
                  <c:v>806.0</c:v>
                </c:pt>
                <c:pt idx="8">
                  <c:v>881.0</c:v>
                </c:pt>
                <c:pt idx="9">
                  <c:v>1427.0</c:v>
                </c:pt>
                <c:pt idx="10">
                  <c:v>1503.0</c:v>
                </c:pt>
                <c:pt idx="11">
                  <c:v>1578.0</c:v>
                </c:pt>
                <c:pt idx="12">
                  <c:v>1653.0</c:v>
                </c:pt>
                <c:pt idx="13">
                  <c:v>1728.0</c:v>
                </c:pt>
                <c:pt idx="14">
                  <c:v>1806.0</c:v>
                </c:pt>
                <c:pt idx="15">
                  <c:v>1877.0</c:v>
                </c:pt>
                <c:pt idx="16">
                  <c:v>2024.0</c:v>
                </c:pt>
                <c:pt idx="17">
                  <c:v>2097.0</c:v>
                </c:pt>
                <c:pt idx="18">
                  <c:v>2169.0</c:v>
                </c:pt>
                <c:pt idx="19">
                  <c:v>2242.0</c:v>
                </c:pt>
                <c:pt idx="20">
                  <c:v>2314.0</c:v>
                </c:pt>
                <c:pt idx="21">
                  <c:v>2386.0</c:v>
                </c:pt>
                <c:pt idx="22">
                  <c:v>2447.0</c:v>
                </c:pt>
                <c:pt idx="23">
                  <c:v>2529.0</c:v>
                </c:pt>
                <c:pt idx="24">
                  <c:v>2600.0</c:v>
                </c:pt>
                <c:pt idx="25">
                  <c:v>2674.0</c:v>
                </c:pt>
                <c:pt idx="26">
                  <c:v>2741.0</c:v>
                </c:pt>
                <c:pt idx="27">
                  <c:v>2811.0</c:v>
                </c:pt>
                <c:pt idx="28">
                  <c:v>2881.0</c:v>
                </c:pt>
                <c:pt idx="29">
                  <c:v>2951.0</c:v>
                </c:pt>
                <c:pt idx="30">
                  <c:v>3021.0</c:v>
                </c:pt>
                <c:pt idx="31">
                  <c:v>3091.0</c:v>
                </c:pt>
                <c:pt idx="32">
                  <c:v>3141.0</c:v>
                </c:pt>
                <c:pt idx="33">
                  <c:v>3229.0</c:v>
                </c:pt>
                <c:pt idx="34">
                  <c:v>3298.0</c:v>
                </c:pt>
                <c:pt idx="35">
                  <c:v>3367.0</c:v>
                </c:pt>
                <c:pt idx="36">
                  <c:v>3435.0</c:v>
                </c:pt>
                <c:pt idx="37">
                  <c:v>3497.0</c:v>
                </c:pt>
                <c:pt idx="38">
                  <c:v>3572.0</c:v>
                </c:pt>
                <c:pt idx="39">
                  <c:v>3615.0</c:v>
                </c:pt>
                <c:pt idx="40">
                  <c:v>3640.0</c:v>
                </c:pt>
                <c:pt idx="41">
                  <c:v>3691.0</c:v>
                </c:pt>
                <c:pt idx="42">
                  <c:v>3707.0</c:v>
                </c:pt>
                <c:pt idx="43">
                  <c:v>3776.0</c:v>
                </c:pt>
                <c:pt idx="44">
                  <c:v>3844.0</c:v>
                </c:pt>
                <c:pt idx="45">
                  <c:v>3912.0</c:v>
                </c:pt>
                <c:pt idx="46">
                  <c:v>3980.0</c:v>
                </c:pt>
                <c:pt idx="47">
                  <c:v>4047.0</c:v>
                </c:pt>
                <c:pt idx="48">
                  <c:v>4118.0</c:v>
                </c:pt>
                <c:pt idx="49">
                  <c:v>4182.0</c:v>
                </c:pt>
                <c:pt idx="50">
                  <c:v>4246.0</c:v>
                </c:pt>
                <c:pt idx="51">
                  <c:v>4317.0</c:v>
                </c:pt>
                <c:pt idx="52">
                  <c:v>4384.0</c:v>
                </c:pt>
                <c:pt idx="53">
                  <c:v>4448.0</c:v>
                </c:pt>
                <c:pt idx="54">
                  <c:v>4450.0</c:v>
                </c:pt>
                <c:pt idx="55">
                  <c:v>4516.0</c:v>
                </c:pt>
                <c:pt idx="56">
                  <c:v>4586.0</c:v>
                </c:pt>
                <c:pt idx="57">
                  <c:v>4650.0</c:v>
                </c:pt>
                <c:pt idx="58">
                  <c:v>4717.0</c:v>
                </c:pt>
                <c:pt idx="59">
                  <c:v>4855.0</c:v>
                </c:pt>
                <c:pt idx="60">
                  <c:v>4923.0</c:v>
                </c:pt>
                <c:pt idx="61">
                  <c:v>4990.0</c:v>
                </c:pt>
                <c:pt idx="62">
                  <c:v>5058.0</c:v>
                </c:pt>
                <c:pt idx="63">
                  <c:v>5125.0</c:v>
                </c:pt>
                <c:pt idx="64">
                  <c:v>5193.0</c:v>
                </c:pt>
                <c:pt idx="65">
                  <c:v>5260.0</c:v>
                </c:pt>
                <c:pt idx="66">
                  <c:v>5321.0</c:v>
                </c:pt>
                <c:pt idx="67">
                  <c:v>5397.0</c:v>
                </c:pt>
                <c:pt idx="68">
                  <c:v>5464.0</c:v>
                </c:pt>
                <c:pt idx="69">
                  <c:v>5530.0</c:v>
                </c:pt>
                <c:pt idx="70">
                  <c:v>5600.0</c:v>
                </c:pt>
                <c:pt idx="71">
                  <c:v>5668.0</c:v>
                </c:pt>
                <c:pt idx="72">
                  <c:v>5737.0</c:v>
                </c:pt>
                <c:pt idx="73">
                  <c:v>5805.0</c:v>
                </c:pt>
                <c:pt idx="74">
                  <c:v>5874.0</c:v>
                </c:pt>
                <c:pt idx="75">
                  <c:v>5943.0</c:v>
                </c:pt>
                <c:pt idx="76">
                  <c:v>6012.0</c:v>
                </c:pt>
                <c:pt idx="77">
                  <c:v>6081.0</c:v>
                </c:pt>
                <c:pt idx="78">
                  <c:v>6150.0</c:v>
                </c:pt>
                <c:pt idx="79">
                  <c:v>6220.0</c:v>
                </c:pt>
                <c:pt idx="80">
                  <c:v>6290.0</c:v>
                </c:pt>
                <c:pt idx="81">
                  <c:v>6353.0</c:v>
                </c:pt>
                <c:pt idx="82">
                  <c:v>6430.0</c:v>
                </c:pt>
                <c:pt idx="83">
                  <c:v>6501.0</c:v>
                </c:pt>
                <c:pt idx="84">
                  <c:v>6571.0</c:v>
                </c:pt>
                <c:pt idx="85">
                  <c:v>6642.0</c:v>
                </c:pt>
                <c:pt idx="86">
                  <c:v>6713.0</c:v>
                </c:pt>
                <c:pt idx="87">
                  <c:v>6785.0</c:v>
                </c:pt>
                <c:pt idx="88">
                  <c:v>6857.0</c:v>
                </c:pt>
                <c:pt idx="89">
                  <c:v>6929.0</c:v>
                </c:pt>
                <c:pt idx="90">
                  <c:v>7001.0</c:v>
                </c:pt>
                <c:pt idx="91">
                  <c:v>7075.0</c:v>
                </c:pt>
                <c:pt idx="92">
                  <c:v>7145.0</c:v>
                </c:pt>
                <c:pt idx="93">
                  <c:v>7220.0</c:v>
                </c:pt>
                <c:pt idx="94">
                  <c:v>7293.0</c:v>
                </c:pt>
                <c:pt idx="95">
                  <c:v>7367.0</c:v>
                </c:pt>
                <c:pt idx="96">
                  <c:v>7437.0</c:v>
                </c:pt>
                <c:pt idx="97">
                  <c:v>7516.0</c:v>
                </c:pt>
                <c:pt idx="98">
                  <c:v>7591.0</c:v>
                </c:pt>
                <c:pt idx="99">
                  <c:v>7666.0</c:v>
                </c:pt>
                <c:pt idx="100">
                  <c:v>7742.0</c:v>
                </c:pt>
                <c:pt idx="101">
                  <c:v>7818.0</c:v>
                </c:pt>
                <c:pt idx="102">
                  <c:v>7894.0</c:v>
                </c:pt>
                <c:pt idx="103">
                  <c:v>7967.0</c:v>
                </c:pt>
                <c:pt idx="104">
                  <c:v>8102.0</c:v>
                </c:pt>
                <c:pt idx="105">
                  <c:v>8180.0</c:v>
                </c:pt>
                <c:pt idx="106">
                  <c:v>8259.0</c:v>
                </c:pt>
                <c:pt idx="107">
                  <c:v>8338.0</c:v>
                </c:pt>
                <c:pt idx="108">
                  <c:v>8417.0</c:v>
                </c:pt>
                <c:pt idx="109">
                  <c:v>8497.0</c:v>
                </c:pt>
                <c:pt idx="110">
                  <c:v>8579.0</c:v>
                </c:pt>
                <c:pt idx="111">
                  <c:v>8651.0</c:v>
                </c:pt>
                <c:pt idx="112">
                  <c:v>8733.0</c:v>
                </c:pt>
                <c:pt idx="113">
                  <c:v>8820.0</c:v>
                </c:pt>
                <c:pt idx="114">
                  <c:v>8902.0</c:v>
                </c:pt>
                <c:pt idx="115">
                  <c:v>8985.0</c:v>
                </c:pt>
                <c:pt idx="116">
                  <c:v>8986.0</c:v>
                </c:pt>
                <c:pt idx="117">
                  <c:v>8988.0</c:v>
                </c:pt>
                <c:pt idx="118">
                  <c:v>8990.0</c:v>
                </c:pt>
                <c:pt idx="119">
                  <c:v>8991.0</c:v>
                </c:pt>
                <c:pt idx="120">
                  <c:v>8993.0</c:v>
                </c:pt>
                <c:pt idx="121">
                  <c:v>8996.0</c:v>
                </c:pt>
                <c:pt idx="122">
                  <c:v>8997.0</c:v>
                </c:pt>
                <c:pt idx="123">
                  <c:v>8999.0</c:v>
                </c:pt>
                <c:pt idx="124">
                  <c:v>9001.0</c:v>
                </c:pt>
              </c:numCache>
            </c:numRef>
          </c:xVal>
          <c:yVal>
            <c:numRef>
              <c:f>raw!$B$4:$B$128</c:f>
              <c:numCache>
                <c:formatCode>General</c:formatCode>
                <c:ptCount val="125"/>
                <c:pt idx="0">
                  <c:v>39.5</c:v>
                </c:pt>
                <c:pt idx="1">
                  <c:v>40.0</c:v>
                </c:pt>
                <c:pt idx="2">
                  <c:v>40.8</c:v>
                </c:pt>
                <c:pt idx="3">
                  <c:v>41.5</c:v>
                </c:pt>
                <c:pt idx="4">
                  <c:v>41.7</c:v>
                </c:pt>
                <c:pt idx="5">
                  <c:v>41.2</c:v>
                </c:pt>
                <c:pt idx="6">
                  <c:v>41.0</c:v>
                </c:pt>
                <c:pt idx="7">
                  <c:v>41.1</c:v>
                </c:pt>
                <c:pt idx="8">
                  <c:v>41.5</c:v>
                </c:pt>
                <c:pt idx="9">
                  <c:v>42.1</c:v>
                </c:pt>
                <c:pt idx="10">
                  <c:v>42.0</c:v>
                </c:pt>
                <c:pt idx="11">
                  <c:v>40.8</c:v>
                </c:pt>
                <c:pt idx="12">
                  <c:v>40.4</c:v>
                </c:pt>
                <c:pt idx="13">
                  <c:v>42.5</c:v>
                </c:pt>
                <c:pt idx="14">
                  <c:v>42.7</c:v>
                </c:pt>
                <c:pt idx="15">
                  <c:v>40.8</c:v>
                </c:pt>
                <c:pt idx="16">
                  <c:v>41.7</c:v>
                </c:pt>
                <c:pt idx="17">
                  <c:v>42.6</c:v>
                </c:pt>
                <c:pt idx="18">
                  <c:v>41.5</c:v>
                </c:pt>
                <c:pt idx="19">
                  <c:v>41.9</c:v>
                </c:pt>
                <c:pt idx="20">
                  <c:v>42.0</c:v>
                </c:pt>
                <c:pt idx="21">
                  <c:v>40.7</c:v>
                </c:pt>
                <c:pt idx="22">
                  <c:v>41.6</c:v>
                </c:pt>
                <c:pt idx="23">
                  <c:v>41.6</c:v>
                </c:pt>
                <c:pt idx="24">
                  <c:v>42.2</c:v>
                </c:pt>
                <c:pt idx="25">
                  <c:v>42.0</c:v>
                </c:pt>
                <c:pt idx="26">
                  <c:v>43.1</c:v>
                </c:pt>
                <c:pt idx="27">
                  <c:v>42.8</c:v>
                </c:pt>
                <c:pt idx="28">
                  <c:v>41.8</c:v>
                </c:pt>
                <c:pt idx="29">
                  <c:v>41.9</c:v>
                </c:pt>
                <c:pt idx="30">
                  <c:v>40.9</c:v>
                </c:pt>
                <c:pt idx="31">
                  <c:v>42.6</c:v>
                </c:pt>
                <c:pt idx="32">
                  <c:v>42.1</c:v>
                </c:pt>
                <c:pt idx="33">
                  <c:v>42.7</c:v>
                </c:pt>
                <c:pt idx="34">
                  <c:v>42.3</c:v>
                </c:pt>
                <c:pt idx="35">
                  <c:v>42.3</c:v>
                </c:pt>
                <c:pt idx="36">
                  <c:v>41.6</c:v>
                </c:pt>
                <c:pt idx="37">
                  <c:v>42.3</c:v>
                </c:pt>
                <c:pt idx="38">
                  <c:v>42.5</c:v>
                </c:pt>
                <c:pt idx="39">
                  <c:v>43.6</c:v>
                </c:pt>
                <c:pt idx="40">
                  <c:v>42.6</c:v>
                </c:pt>
                <c:pt idx="41">
                  <c:v>41.7</c:v>
                </c:pt>
                <c:pt idx="42">
                  <c:v>41.3</c:v>
                </c:pt>
                <c:pt idx="43">
                  <c:v>41.9</c:v>
                </c:pt>
                <c:pt idx="44">
                  <c:v>41.7</c:v>
                </c:pt>
                <c:pt idx="45">
                  <c:v>42.6</c:v>
                </c:pt>
                <c:pt idx="46">
                  <c:v>42.4</c:v>
                </c:pt>
                <c:pt idx="47">
                  <c:v>43.1</c:v>
                </c:pt>
                <c:pt idx="48">
                  <c:v>42.9</c:v>
                </c:pt>
                <c:pt idx="49">
                  <c:v>42.4</c:v>
                </c:pt>
                <c:pt idx="50">
                  <c:v>42.8</c:v>
                </c:pt>
                <c:pt idx="51">
                  <c:v>41.7</c:v>
                </c:pt>
                <c:pt idx="52">
                  <c:v>40.3</c:v>
                </c:pt>
                <c:pt idx="53">
                  <c:v>41.5</c:v>
                </c:pt>
                <c:pt idx="54">
                  <c:v>41.7</c:v>
                </c:pt>
                <c:pt idx="55">
                  <c:v>41.7</c:v>
                </c:pt>
                <c:pt idx="56">
                  <c:v>42.3</c:v>
                </c:pt>
                <c:pt idx="57">
                  <c:v>41.6</c:v>
                </c:pt>
                <c:pt idx="58">
                  <c:v>43.2</c:v>
                </c:pt>
                <c:pt idx="59">
                  <c:v>41.2</c:v>
                </c:pt>
                <c:pt idx="60">
                  <c:v>42.4</c:v>
                </c:pt>
                <c:pt idx="61">
                  <c:v>42.7</c:v>
                </c:pt>
                <c:pt idx="62">
                  <c:v>42.0</c:v>
                </c:pt>
                <c:pt idx="63">
                  <c:v>42.0</c:v>
                </c:pt>
                <c:pt idx="64">
                  <c:v>42.6</c:v>
                </c:pt>
                <c:pt idx="65">
                  <c:v>41.3</c:v>
                </c:pt>
                <c:pt idx="66">
                  <c:v>42.5</c:v>
                </c:pt>
                <c:pt idx="67">
                  <c:v>42.1</c:v>
                </c:pt>
                <c:pt idx="68">
                  <c:v>41.4</c:v>
                </c:pt>
                <c:pt idx="69">
                  <c:v>42.6</c:v>
                </c:pt>
                <c:pt idx="70">
                  <c:v>43.2</c:v>
                </c:pt>
                <c:pt idx="71">
                  <c:v>42.2</c:v>
                </c:pt>
                <c:pt idx="72">
                  <c:v>42.4</c:v>
                </c:pt>
                <c:pt idx="73">
                  <c:v>42.2</c:v>
                </c:pt>
                <c:pt idx="74">
                  <c:v>42.5</c:v>
                </c:pt>
                <c:pt idx="75">
                  <c:v>42.1</c:v>
                </c:pt>
                <c:pt idx="76">
                  <c:v>43.4</c:v>
                </c:pt>
                <c:pt idx="77">
                  <c:v>41.1</c:v>
                </c:pt>
                <c:pt idx="78">
                  <c:v>42.9</c:v>
                </c:pt>
                <c:pt idx="79">
                  <c:v>42.4</c:v>
                </c:pt>
                <c:pt idx="80">
                  <c:v>42.8</c:v>
                </c:pt>
                <c:pt idx="81">
                  <c:v>42.2</c:v>
                </c:pt>
                <c:pt idx="82">
                  <c:v>42.2</c:v>
                </c:pt>
                <c:pt idx="83">
                  <c:v>42.2</c:v>
                </c:pt>
                <c:pt idx="84">
                  <c:v>43.5</c:v>
                </c:pt>
                <c:pt idx="85">
                  <c:v>42.9</c:v>
                </c:pt>
                <c:pt idx="86">
                  <c:v>41.7</c:v>
                </c:pt>
                <c:pt idx="87">
                  <c:v>42.7</c:v>
                </c:pt>
                <c:pt idx="88">
                  <c:v>42.0</c:v>
                </c:pt>
                <c:pt idx="89">
                  <c:v>42.5</c:v>
                </c:pt>
                <c:pt idx="90">
                  <c:v>41.6</c:v>
                </c:pt>
                <c:pt idx="91">
                  <c:v>42.0</c:v>
                </c:pt>
                <c:pt idx="92">
                  <c:v>41.3</c:v>
                </c:pt>
                <c:pt idx="93">
                  <c:v>42.9</c:v>
                </c:pt>
                <c:pt idx="94">
                  <c:v>42.5</c:v>
                </c:pt>
                <c:pt idx="95">
                  <c:v>41.7</c:v>
                </c:pt>
                <c:pt idx="96">
                  <c:v>42.0</c:v>
                </c:pt>
                <c:pt idx="97">
                  <c:v>42.3</c:v>
                </c:pt>
                <c:pt idx="98">
                  <c:v>41.4</c:v>
                </c:pt>
                <c:pt idx="99">
                  <c:v>41.6</c:v>
                </c:pt>
                <c:pt idx="100">
                  <c:v>41.5</c:v>
                </c:pt>
                <c:pt idx="101">
                  <c:v>41.9</c:v>
                </c:pt>
                <c:pt idx="102">
                  <c:v>41.9</c:v>
                </c:pt>
                <c:pt idx="103">
                  <c:v>41.6</c:v>
                </c:pt>
                <c:pt idx="104">
                  <c:v>41.9</c:v>
                </c:pt>
                <c:pt idx="105">
                  <c:v>40.7</c:v>
                </c:pt>
                <c:pt idx="106">
                  <c:v>42.0</c:v>
                </c:pt>
                <c:pt idx="107">
                  <c:v>42.1</c:v>
                </c:pt>
                <c:pt idx="108">
                  <c:v>42.2</c:v>
                </c:pt>
                <c:pt idx="109">
                  <c:v>41.9</c:v>
                </c:pt>
                <c:pt idx="110">
                  <c:v>42.3</c:v>
                </c:pt>
                <c:pt idx="111">
                  <c:v>42.4</c:v>
                </c:pt>
                <c:pt idx="112">
                  <c:v>42.9</c:v>
                </c:pt>
                <c:pt idx="113">
                  <c:v>40.7</c:v>
                </c:pt>
                <c:pt idx="114">
                  <c:v>40.4</c:v>
                </c:pt>
                <c:pt idx="115">
                  <c:v>42.8</c:v>
                </c:pt>
                <c:pt idx="116">
                  <c:v>40.8</c:v>
                </c:pt>
                <c:pt idx="117">
                  <c:v>42.1</c:v>
                </c:pt>
                <c:pt idx="118">
                  <c:v>40.8</c:v>
                </c:pt>
                <c:pt idx="119">
                  <c:v>42.0</c:v>
                </c:pt>
                <c:pt idx="120">
                  <c:v>41.9</c:v>
                </c:pt>
                <c:pt idx="121">
                  <c:v>41.7</c:v>
                </c:pt>
                <c:pt idx="122">
                  <c:v>40.7</c:v>
                </c:pt>
                <c:pt idx="123">
                  <c:v>41.5</c:v>
                </c:pt>
                <c:pt idx="124">
                  <c:v>41.3</c:v>
                </c:pt>
              </c:numCache>
            </c:numRef>
          </c:yVal>
          <c:smooth val="0"/>
        </c:ser>
        <c:ser>
          <c:idx val="1"/>
          <c:order val="1"/>
          <c:tx>
            <c:v>Prydz Bay </c:v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poly"/>
            <c:order val="4"/>
            <c:dispRSqr val="0"/>
            <c:dispEq val="0"/>
          </c:trendline>
          <c:xVal>
            <c:numRef>
              <c:f>raw!$F$4:$F$47</c:f>
              <c:numCache>
                <c:formatCode>General</c:formatCode>
                <c:ptCount val="44"/>
                <c:pt idx="0">
                  <c:v>875.0</c:v>
                </c:pt>
                <c:pt idx="1">
                  <c:v>1083.0</c:v>
                </c:pt>
                <c:pt idx="2">
                  <c:v>1290.0</c:v>
                </c:pt>
                <c:pt idx="3">
                  <c:v>1498.0</c:v>
                </c:pt>
                <c:pt idx="4">
                  <c:v>1706.0</c:v>
                </c:pt>
                <c:pt idx="5">
                  <c:v>1914.0</c:v>
                </c:pt>
                <c:pt idx="6">
                  <c:v>2121.0</c:v>
                </c:pt>
                <c:pt idx="7">
                  <c:v>2329.0</c:v>
                </c:pt>
                <c:pt idx="8">
                  <c:v>2537.0</c:v>
                </c:pt>
                <c:pt idx="9">
                  <c:v>2745.0</c:v>
                </c:pt>
                <c:pt idx="10">
                  <c:v>2953.0</c:v>
                </c:pt>
                <c:pt idx="11">
                  <c:v>3160.0</c:v>
                </c:pt>
                <c:pt idx="12">
                  <c:v>3368.0</c:v>
                </c:pt>
                <c:pt idx="13">
                  <c:v>3576.0</c:v>
                </c:pt>
                <c:pt idx="14">
                  <c:v>3784.0</c:v>
                </c:pt>
                <c:pt idx="15">
                  <c:v>3991.0</c:v>
                </c:pt>
                <c:pt idx="16">
                  <c:v>4199.0</c:v>
                </c:pt>
                <c:pt idx="17">
                  <c:v>4407.0</c:v>
                </c:pt>
                <c:pt idx="18">
                  <c:v>4615.0</c:v>
                </c:pt>
                <c:pt idx="19">
                  <c:v>4812.0</c:v>
                </c:pt>
                <c:pt idx="20">
                  <c:v>5041.0</c:v>
                </c:pt>
                <c:pt idx="21">
                  <c:v>5227.0</c:v>
                </c:pt>
                <c:pt idx="22">
                  <c:v>5456.0</c:v>
                </c:pt>
                <c:pt idx="23">
                  <c:v>5664.0</c:v>
                </c:pt>
                <c:pt idx="24">
                  <c:v>5851.0</c:v>
                </c:pt>
                <c:pt idx="25">
                  <c:v>6080.0</c:v>
                </c:pt>
                <c:pt idx="26">
                  <c:v>6267.0</c:v>
                </c:pt>
                <c:pt idx="27">
                  <c:v>6495.0</c:v>
                </c:pt>
                <c:pt idx="28">
                  <c:v>6703.0</c:v>
                </c:pt>
                <c:pt idx="29">
                  <c:v>6911.0</c:v>
                </c:pt>
                <c:pt idx="30">
                  <c:v>7113.0</c:v>
                </c:pt>
                <c:pt idx="31">
                  <c:v>7326.0</c:v>
                </c:pt>
                <c:pt idx="32">
                  <c:v>7534.0</c:v>
                </c:pt>
                <c:pt idx="33">
                  <c:v>7742.0</c:v>
                </c:pt>
                <c:pt idx="34">
                  <c:v>7960.0</c:v>
                </c:pt>
                <c:pt idx="35">
                  <c:v>8168.0</c:v>
                </c:pt>
                <c:pt idx="36">
                  <c:v>8365.0</c:v>
                </c:pt>
                <c:pt idx="37">
                  <c:v>8473.0</c:v>
                </c:pt>
                <c:pt idx="38">
                  <c:v>8547.0</c:v>
                </c:pt>
                <c:pt idx="39">
                  <c:v>8614.0</c:v>
                </c:pt>
                <c:pt idx="40">
                  <c:v>8692.0</c:v>
                </c:pt>
                <c:pt idx="41">
                  <c:v>8766.0</c:v>
                </c:pt>
                <c:pt idx="42">
                  <c:v>8840.0</c:v>
                </c:pt>
                <c:pt idx="43">
                  <c:v>8914.0</c:v>
                </c:pt>
              </c:numCache>
            </c:numRef>
          </c:xVal>
          <c:yVal>
            <c:numRef>
              <c:f>raw!$G$4:$G$47</c:f>
              <c:numCache>
                <c:formatCode>0.0</c:formatCode>
                <c:ptCount val="44"/>
                <c:pt idx="0">
                  <c:v>41.935</c:v>
                </c:pt>
                <c:pt idx="1">
                  <c:v>42.26900000000001</c:v>
                </c:pt>
                <c:pt idx="2">
                  <c:v>43.048</c:v>
                </c:pt>
                <c:pt idx="3">
                  <c:v>42.918</c:v>
                </c:pt>
                <c:pt idx="4">
                  <c:v>43.563</c:v>
                </c:pt>
                <c:pt idx="5">
                  <c:v>44.402</c:v>
                </c:pt>
                <c:pt idx="6">
                  <c:v>43.819</c:v>
                </c:pt>
                <c:pt idx="7">
                  <c:v>42.775</c:v>
                </c:pt>
                <c:pt idx="8">
                  <c:v>43.97900000000001</c:v>
                </c:pt>
                <c:pt idx="9">
                  <c:v>43.60700000000001</c:v>
                </c:pt>
                <c:pt idx="10">
                  <c:v>43.44</c:v>
                </c:pt>
                <c:pt idx="11">
                  <c:v>44.14</c:v>
                </c:pt>
                <c:pt idx="12">
                  <c:v>44.112</c:v>
                </c:pt>
                <c:pt idx="13">
                  <c:v>44.529</c:v>
                </c:pt>
                <c:pt idx="14">
                  <c:v>44.46400000000001</c:v>
                </c:pt>
                <c:pt idx="15">
                  <c:v>44.334</c:v>
                </c:pt>
                <c:pt idx="16">
                  <c:v>42.948</c:v>
                </c:pt>
                <c:pt idx="17">
                  <c:v>44.713</c:v>
                </c:pt>
                <c:pt idx="18">
                  <c:v>43.64100000000001</c:v>
                </c:pt>
                <c:pt idx="19">
                  <c:v>44.32</c:v>
                </c:pt>
                <c:pt idx="20">
                  <c:v>44.29100000000001</c:v>
                </c:pt>
                <c:pt idx="21">
                  <c:v>44.715</c:v>
                </c:pt>
                <c:pt idx="22">
                  <c:v>44.164</c:v>
                </c:pt>
                <c:pt idx="23">
                  <c:v>43.675</c:v>
                </c:pt>
                <c:pt idx="24">
                  <c:v>44.319</c:v>
                </c:pt>
                <c:pt idx="25">
                  <c:v>44.478</c:v>
                </c:pt>
                <c:pt idx="26">
                  <c:v>44.292</c:v>
                </c:pt>
                <c:pt idx="27">
                  <c:v>45.459</c:v>
                </c:pt>
                <c:pt idx="28">
                  <c:v>43.658</c:v>
                </c:pt>
                <c:pt idx="29">
                  <c:v>44.09900000000001</c:v>
                </c:pt>
                <c:pt idx="30">
                  <c:v>43.925</c:v>
                </c:pt>
                <c:pt idx="31">
                  <c:v>45.008</c:v>
                </c:pt>
                <c:pt idx="32">
                  <c:v>44.056</c:v>
                </c:pt>
                <c:pt idx="33">
                  <c:v>43.94600000000001</c:v>
                </c:pt>
                <c:pt idx="34">
                  <c:v>44.177</c:v>
                </c:pt>
                <c:pt idx="35">
                  <c:v>43.82100000000001</c:v>
                </c:pt>
                <c:pt idx="36">
                  <c:v>43.94900000000001</c:v>
                </c:pt>
                <c:pt idx="37">
                  <c:v>43.65900000000001</c:v>
                </c:pt>
                <c:pt idx="38">
                  <c:v>43.954</c:v>
                </c:pt>
                <c:pt idx="39">
                  <c:v>44.109</c:v>
                </c:pt>
                <c:pt idx="40">
                  <c:v>43.456</c:v>
                </c:pt>
                <c:pt idx="41">
                  <c:v>43.72900000000001</c:v>
                </c:pt>
                <c:pt idx="42">
                  <c:v>43.12300000000001</c:v>
                </c:pt>
                <c:pt idx="43">
                  <c:v>44.22</c:v>
                </c:pt>
              </c:numCache>
            </c:numRef>
          </c:yVal>
          <c:smooth val="0"/>
        </c:ser>
        <c:ser>
          <c:idx val="2"/>
          <c:order val="2"/>
          <c:tx>
            <c:v>Adélie Land</c:v>
          </c:tx>
          <c:spPr>
            <a:ln w="22225">
              <a:solidFill>
                <a:srgbClr val="00B0F0"/>
              </a:solidFill>
            </a:ln>
          </c:spPr>
          <c:marker>
            <c:symbol val="triangle"/>
            <c:size val="4"/>
            <c:spPr>
              <a:solidFill>
                <a:srgbClr val="0070C0"/>
              </a:solidFill>
              <a:ln>
                <a:noFill/>
              </a:ln>
            </c:spPr>
          </c:marker>
          <c:trendline>
            <c:spPr>
              <a:ln w="25400">
                <a:solidFill>
                  <a:srgbClr val="0070C0"/>
                </a:solidFill>
              </a:ln>
            </c:spPr>
            <c:trendlineType val="poly"/>
            <c:order val="4"/>
            <c:dispRSqr val="0"/>
            <c:dispEq val="0"/>
          </c:trendline>
          <c:xVal>
            <c:numRef>
              <c:f>raw!$K$4:$K$106</c:f>
              <c:numCache>
                <c:formatCode>0</c:formatCode>
                <c:ptCount val="103"/>
                <c:pt idx="0">
                  <c:v>1049.83</c:v>
                </c:pt>
                <c:pt idx="1">
                  <c:v>1130.19</c:v>
                </c:pt>
                <c:pt idx="2">
                  <c:v>1191.42</c:v>
                </c:pt>
                <c:pt idx="3">
                  <c:v>1252.64</c:v>
                </c:pt>
                <c:pt idx="4">
                  <c:v>1313.87</c:v>
                </c:pt>
                <c:pt idx="5">
                  <c:v>1375.09</c:v>
                </c:pt>
                <c:pt idx="6">
                  <c:v>1436.32</c:v>
                </c:pt>
                <c:pt idx="7">
                  <c:v>1497.55</c:v>
                </c:pt>
                <c:pt idx="8">
                  <c:v>1558.77</c:v>
                </c:pt>
                <c:pt idx="9">
                  <c:v>1621.91</c:v>
                </c:pt>
                <c:pt idx="10">
                  <c:v>1681.22</c:v>
                </c:pt>
                <c:pt idx="11">
                  <c:v>1742.45</c:v>
                </c:pt>
                <c:pt idx="12">
                  <c:v>1803.68</c:v>
                </c:pt>
                <c:pt idx="13">
                  <c:v>1864.9</c:v>
                </c:pt>
                <c:pt idx="14">
                  <c:v>1926.13</c:v>
                </c:pt>
                <c:pt idx="15">
                  <c:v>1999.53</c:v>
                </c:pt>
                <c:pt idx="16">
                  <c:v>2081.25</c:v>
                </c:pt>
                <c:pt idx="17">
                  <c:v>2162.98</c:v>
                </c:pt>
                <c:pt idx="18">
                  <c:v>2237.05</c:v>
                </c:pt>
                <c:pt idx="19">
                  <c:v>2326.44</c:v>
                </c:pt>
                <c:pt idx="20">
                  <c:v>2408.17</c:v>
                </c:pt>
                <c:pt idx="21">
                  <c:v>2489.9</c:v>
                </c:pt>
                <c:pt idx="22">
                  <c:v>2571.62</c:v>
                </c:pt>
                <c:pt idx="23">
                  <c:v>2653.35</c:v>
                </c:pt>
                <c:pt idx="24">
                  <c:v>2737.63</c:v>
                </c:pt>
                <c:pt idx="25">
                  <c:v>2816.81</c:v>
                </c:pt>
                <c:pt idx="26">
                  <c:v>2898.54</c:v>
                </c:pt>
                <c:pt idx="27">
                  <c:v>2980.26</c:v>
                </c:pt>
                <c:pt idx="28">
                  <c:v>3061.99</c:v>
                </c:pt>
                <c:pt idx="29">
                  <c:v>3143.72</c:v>
                </c:pt>
                <c:pt idx="30">
                  <c:v>3228.0</c:v>
                </c:pt>
                <c:pt idx="31">
                  <c:v>3307.18</c:v>
                </c:pt>
                <c:pt idx="32">
                  <c:v>3388.91</c:v>
                </c:pt>
                <c:pt idx="33">
                  <c:v>3470.63</c:v>
                </c:pt>
                <c:pt idx="34">
                  <c:v>3552.36</c:v>
                </c:pt>
                <c:pt idx="35">
                  <c:v>3634.09</c:v>
                </c:pt>
                <c:pt idx="36">
                  <c:v>3715.82</c:v>
                </c:pt>
                <c:pt idx="37">
                  <c:v>3794.99</c:v>
                </c:pt>
                <c:pt idx="38">
                  <c:v>3879.27</c:v>
                </c:pt>
                <c:pt idx="39">
                  <c:v>3961.0</c:v>
                </c:pt>
                <c:pt idx="40">
                  <c:v>4042.73</c:v>
                </c:pt>
                <c:pt idx="41">
                  <c:v>4127.01</c:v>
                </c:pt>
                <c:pt idx="42">
                  <c:v>4206.19</c:v>
                </c:pt>
                <c:pt idx="43">
                  <c:v>4287.92</c:v>
                </c:pt>
                <c:pt idx="44">
                  <c:v>4369.64</c:v>
                </c:pt>
                <c:pt idx="45">
                  <c:v>4451.37</c:v>
                </c:pt>
                <c:pt idx="46">
                  <c:v>4533.1</c:v>
                </c:pt>
                <c:pt idx="47">
                  <c:v>4614.83</c:v>
                </c:pt>
                <c:pt idx="48">
                  <c:v>4696.56</c:v>
                </c:pt>
                <c:pt idx="49">
                  <c:v>4778.29</c:v>
                </c:pt>
                <c:pt idx="50">
                  <c:v>4860.01</c:v>
                </c:pt>
                <c:pt idx="51">
                  <c:v>4941.74</c:v>
                </c:pt>
                <c:pt idx="52">
                  <c:v>5023.47</c:v>
                </c:pt>
                <c:pt idx="53">
                  <c:v>5105.2</c:v>
                </c:pt>
                <c:pt idx="54">
                  <c:v>5186.93</c:v>
                </c:pt>
                <c:pt idx="55">
                  <c:v>5268.65</c:v>
                </c:pt>
                <c:pt idx="56">
                  <c:v>5350.38</c:v>
                </c:pt>
                <c:pt idx="57">
                  <c:v>5432.11</c:v>
                </c:pt>
                <c:pt idx="58">
                  <c:v>5513.84</c:v>
                </c:pt>
                <c:pt idx="59">
                  <c:v>5595.57</c:v>
                </c:pt>
                <c:pt idx="60">
                  <c:v>5677.3</c:v>
                </c:pt>
                <c:pt idx="61">
                  <c:v>5759.02</c:v>
                </c:pt>
                <c:pt idx="62">
                  <c:v>5841.2</c:v>
                </c:pt>
                <c:pt idx="63">
                  <c:v>5923.57</c:v>
                </c:pt>
                <c:pt idx="64">
                  <c:v>6005.94</c:v>
                </c:pt>
                <c:pt idx="65">
                  <c:v>6088.31</c:v>
                </c:pt>
                <c:pt idx="66">
                  <c:v>6170.67</c:v>
                </c:pt>
                <c:pt idx="67">
                  <c:v>6253.04</c:v>
                </c:pt>
                <c:pt idx="68">
                  <c:v>6335.41</c:v>
                </c:pt>
                <c:pt idx="69">
                  <c:v>6417.78</c:v>
                </c:pt>
                <c:pt idx="70">
                  <c:v>6500.15</c:v>
                </c:pt>
                <c:pt idx="71">
                  <c:v>6664.88</c:v>
                </c:pt>
                <c:pt idx="72">
                  <c:v>6747.25</c:v>
                </c:pt>
                <c:pt idx="73">
                  <c:v>6829.62</c:v>
                </c:pt>
                <c:pt idx="74">
                  <c:v>6911.99</c:v>
                </c:pt>
                <c:pt idx="75">
                  <c:v>6994.35</c:v>
                </c:pt>
                <c:pt idx="76">
                  <c:v>7076.65</c:v>
                </c:pt>
                <c:pt idx="77">
                  <c:v>7158.25</c:v>
                </c:pt>
                <c:pt idx="78">
                  <c:v>7239.85</c:v>
                </c:pt>
                <c:pt idx="79">
                  <c:v>7321.45</c:v>
                </c:pt>
                <c:pt idx="80">
                  <c:v>7403.05</c:v>
                </c:pt>
                <c:pt idx="81">
                  <c:v>7484.65</c:v>
                </c:pt>
                <c:pt idx="82">
                  <c:v>7566.25</c:v>
                </c:pt>
                <c:pt idx="83">
                  <c:v>7647.85</c:v>
                </c:pt>
                <c:pt idx="84">
                  <c:v>7729.45</c:v>
                </c:pt>
                <c:pt idx="85">
                  <c:v>7821.25</c:v>
                </c:pt>
                <c:pt idx="86">
                  <c:v>7887.55</c:v>
                </c:pt>
                <c:pt idx="87">
                  <c:v>7979.35</c:v>
                </c:pt>
                <c:pt idx="88">
                  <c:v>8055.85</c:v>
                </c:pt>
                <c:pt idx="89">
                  <c:v>8134.9</c:v>
                </c:pt>
                <c:pt idx="90">
                  <c:v>8219.049999999987</c:v>
                </c:pt>
                <c:pt idx="91">
                  <c:v>8300.65</c:v>
                </c:pt>
                <c:pt idx="92">
                  <c:v>8374.12</c:v>
                </c:pt>
                <c:pt idx="93">
                  <c:v>8438.379999999965</c:v>
                </c:pt>
                <c:pt idx="94">
                  <c:v>8502.629999999985</c:v>
                </c:pt>
                <c:pt idx="95">
                  <c:v>8566.889999999972</c:v>
                </c:pt>
                <c:pt idx="96">
                  <c:v>8627.129999999985</c:v>
                </c:pt>
                <c:pt idx="97">
                  <c:v>8691.379999999965</c:v>
                </c:pt>
                <c:pt idx="98">
                  <c:v>8759.66</c:v>
                </c:pt>
                <c:pt idx="99">
                  <c:v>8823.91</c:v>
                </c:pt>
                <c:pt idx="100">
                  <c:v>8888.17</c:v>
                </c:pt>
                <c:pt idx="101">
                  <c:v>8952.42</c:v>
                </c:pt>
                <c:pt idx="102">
                  <c:v>9016.68</c:v>
                </c:pt>
              </c:numCache>
            </c:numRef>
          </c:xVal>
          <c:yVal>
            <c:numRef>
              <c:f>raw!$L$4:$L$106</c:f>
              <c:numCache>
                <c:formatCode>0.0</c:formatCode>
                <c:ptCount val="103"/>
                <c:pt idx="0">
                  <c:v>43.11333490010952</c:v>
                </c:pt>
                <c:pt idx="1">
                  <c:v>42.80207210538488</c:v>
                </c:pt>
                <c:pt idx="2">
                  <c:v>43.73657456670622</c:v>
                </c:pt>
                <c:pt idx="3">
                  <c:v>43.86046267880675</c:v>
                </c:pt>
                <c:pt idx="4">
                  <c:v>43.35984974776188</c:v>
                </c:pt>
                <c:pt idx="5">
                  <c:v>42.90729131201817</c:v>
                </c:pt>
                <c:pt idx="6">
                  <c:v>43.38805135842771</c:v>
                </c:pt>
                <c:pt idx="7">
                  <c:v>43.82882812381239</c:v>
                </c:pt>
                <c:pt idx="8">
                  <c:v>42.91583925220034</c:v>
                </c:pt>
                <c:pt idx="9">
                  <c:v>41.37760606827159</c:v>
                </c:pt>
                <c:pt idx="10">
                  <c:v>41.9706535497448</c:v>
                </c:pt>
                <c:pt idx="11">
                  <c:v>41.05991591585284</c:v>
                </c:pt>
                <c:pt idx="12">
                  <c:v>43.1150723280898</c:v>
                </c:pt>
                <c:pt idx="13">
                  <c:v>44.98051617035436</c:v>
                </c:pt>
                <c:pt idx="14">
                  <c:v>44.01930560619743</c:v>
                </c:pt>
                <c:pt idx="15">
                  <c:v>43.86259879075092</c:v>
                </c:pt>
                <c:pt idx="16">
                  <c:v>42.89353564351661</c:v>
                </c:pt>
                <c:pt idx="17">
                  <c:v>43.52085239812026</c:v>
                </c:pt>
                <c:pt idx="18">
                  <c:v>43.56149033074776</c:v>
                </c:pt>
                <c:pt idx="19">
                  <c:v>43.6832150273448</c:v>
                </c:pt>
                <c:pt idx="20">
                  <c:v>44.46865772232616</c:v>
                </c:pt>
                <c:pt idx="21">
                  <c:v>43.3818804533539</c:v>
                </c:pt>
                <c:pt idx="22">
                  <c:v>42.33548144776221</c:v>
                </c:pt>
                <c:pt idx="23">
                  <c:v>44.50332739677985</c:v>
                </c:pt>
                <c:pt idx="24">
                  <c:v>43.33688376984409</c:v>
                </c:pt>
                <c:pt idx="25">
                  <c:v>44.469337990507</c:v>
                </c:pt>
                <c:pt idx="26">
                  <c:v>43.52432372493656</c:v>
                </c:pt>
                <c:pt idx="27">
                  <c:v>42.58279362157601</c:v>
                </c:pt>
                <c:pt idx="28">
                  <c:v>42.89991848902615</c:v>
                </c:pt>
                <c:pt idx="29">
                  <c:v>44.15384797571729</c:v>
                </c:pt>
                <c:pt idx="30">
                  <c:v>43.2633257269878</c:v>
                </c:pt>
                <c:pt idx="31">
                  <c:v>43.65226641388</c:v>
                </c:pt>
                <c:pt idx="32">
                  <c:v>43.2928452090692</c:v>
                </c:pt>
                <c:pt idx="33">
                  <c:v>43.79081607291258</c:v>
                </c:pt>
                <c:pt idx="34">
                  <c:v>43.34672997794799</c:v>
                </c:pt>
                <c:pt idx="35">
                  <c:v>44.52282362912958</c:v>
                </c:pt>
                <c:pt idx="36">
                  <c:v>43.48739265288214</c:v>
                </c:pt>
                <c:pt idx="37">
                  <c:v>43.84003332295357</c:v>
                </c:pt>
                <c:pt idx="38">
                  <c:v>43.1573367294191</c:v>
                </c:pt>
                <c:pt idx="39">
                  <c:v>43.32648804737787</c:v>
                </c:pt>
                <c:pt idx="40">
                  <c:v>43.32590109045204</c:v>
                </c:pt>
                <c:pt idx="41">
                  <c:v>42.75944010572135</c:v>
                </c:pt>
                <c:pt idx="42">
                  <c:v>44.42273852797725</c:v>
                </c:pt>
                <c:pt idx="43">
                  <c:v>43.35384231890578</c:v>
                </c:pt>
                <c:pt idx="44">
                  <c:v>43.7174571878343</c:v>
                </c:pt>
                <c:pt idx="45">
                  <c:v>44.14213338597821</c:v>
                </c:pt>
                <c:pt idx="46">
                  <c:v>43.63920713215818</c:v>
                </c:pt>
                <c:pt idx="47">
                  <c:v>44.5194599243999</c:v>
                </c:pt>
                <c:pt idx="48">
                  <c:v>43.9187084646551</c:v>
                </c:pt>
                <c:pt idx="49">
                  <c:v>43.88634075943692</c:v>
                </c:pt>
                <c:pt idx="50">
                  <c:v>44.7411740838908</c:v>
                </c:pt>
                <c:pt idx="51">
                  <c:v>44.5083269362041</c:v>
                </c:pt>
                <c:pt idx="52">
                  <c:v>43.91206122551354</c:v>
                </c:pt>
                <c:pt idx="53">
                  <c:v>43.80154801412952</c:v>
                </c:pt>
                <c:pt idx="54">
                  <c:v>43.62037089121098</c:v>
                </c:pt>
                <c:pt idx="55">
                  <c:v>43.44364187393608</c:v>
                </c:pt>
                <c:pt idx="56">
                  <c:v>43.89628977488635</c:v>
                </c:pt>
                <c:pt idx="57">
                  <c:v>43.84668692050209</c:v>
                </c:pt>
                <c:pt idx="58">
                  <c:v>44.5398101832737</c:v>
                </c:pt>
                <c:pt idx="59">
                  <c:v>43.5023238373554</c:v>
                </c:pt>
                <c:pt idx="60">
                  <c:v>43.92038132638294</c:v>
                </c:pt>
                <c:pt idx="61">
                  <c:v>43.55056148801913</c:v>
                </c:pt>
                <c:pt idx="62">
                  <c:v>42.96454940378263</c:v>
                </c:pt>
                <c:pt idx="63">
                  <c:v>44.22256832567256</c:v>
                </c:pt>
                <c:pt idx="64">
                  <c:v>44.0707851692298</c:v>
                </c:pt>
                <c:pt idx="65">
                  <c:v>42.60050588392913</c:v>
                </c:pt>
                <c:pt idx="66">
                  <c:v>43.69318561367856</c:v>
                </c:pt>
                <c:pt idx="67">
                  <c:v>42.87329371294635</c:v>
                </c:pt>
                <c:pt idx="68">
                  <c:v>43.86146822081349</c:v>
                </c:pt>
                <c:pt idx="69">
                  <c:v>44.39547408792801</c:v>
                </c:pt>
                <c:pt idx="70">
                  <c:v>44.11892214414213</c:v>
                </c:pt>
                <c:pt idx="71">
                  <c:v>42.5358749691725</c:v>
                </c:pt>
                <c:pt idx="72">
                  <c:v>43.85926834164824</c:v>
                </c:pt>
                <c:pt idx="73">
                  <c:v>43.81059257362897</c:v>
                </c:pt>
                <c:pt idx="74">
                  <c:v>42.70021138507804</c:v>
                </c:pt>
                <c:pt idx="75">
                  <c:v>43.81791713955288</c:v>
                </c:pt>
                <c:pt idx="76">
                  <c:v>43.72956839477956</c:v>
                </c:pt>
                <c:pt idx="77">
                  <c:v>43.88973246924922</c:v>
                </c:pt>
                <c:pt idx="78">
                  <c:v>44.2821695656845</c:v>
                </c:pt>
                <c:pt idx="79">
                  <c:v>43.81313635598821</c:v>
                </c:pt>
                <c:pt idx="80">
                  <c:v>43.10785645469193</c:v>
                </c:pt>
                <c:pt idx="81">
                  <c:v>44.79102920918391</c:v>
                </c:pt>
                <c:pt idx="82">
                  <c:v>43.75404362389324</c:v>
                </c:pt>
                <c:pt idx="83">
                  <c:v>43.57838762780624</c:v>
                </c:pt>
                <c:pt idx="84">
                  <c:v>44.55306559574472</c:v>
                </c:pt>
                <c:pt idx="85">
                  <c:v>42.938169438576</c:v>
                </c:pt>
                <c:pt idx="86">
                  <c:v>44.01560258895028</c:v>
                </c:pt>
                <c:pt idx="87">
                  <c:v>43.84971029346418</c:v>
                </c:pt>
                <c:pt idx="88">
                  <c:v>43.83697253883578</c:v>
                </c:pt>
                <c:pt idx="89">
                  <c:v>44.43042296458258</c:v>
                </c:pt>
                <c:pt idx="90">
                  <c:v>43.32405151869803</c:v>
                </c:pt>
                <c:pt idx="91">
                  <c:v>44.06270966967669</c:v>
                </c:pt>
                <c:pt idx="92">
                  <c:v>44.91063712275194</c:v>
                </c:pt>
                <c:pt idx="93">
                  <c:v>44.05667996334354</c:v>
                </c:pt>
                <c:pt idx="94">
                  <c:v>43.28975269189874</c:v>
                </c:pt>
                <c:pt idx="95">
                  <c:v>44.54150603817986</c:v>
                </c:pt>
                <c:pt idx="96">
                  <c:v>44.0918218455656</c:v>
                </c:pt>
                <c:pt idx="97">
                  <c:v>43.5933069766321</c:v>
                </c:pt>
                <c:pt idx="98">
                  <c:v>42.91405061324393</c:v>
                </c:pt>
                <c:pt idx="99">
                  <c:v>44.16521467733735</c:v>
                </c:pt>
                <c:pt idx="100">
                  <c:v>43.88191673321099</c:v>
                </c:pt>
                <c:pt idx="101">
                  <c:v>44.0762765089259</c:v>
                </c:pt>
                <c:pt idx="102">
                  <c:v>44.39990215351627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0428920"/>
        <c:axId val="-2095670024"/>
      </c:scatterChart>
      <c:valAx>
        <c:axId val="-2100428920"/>
        <c:scaling>
          <c:orientation val="minMax"/>
          <c:max val="90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>
                    <a:latin typeface="Arial" pitchFamily="34" charset="0"/>
                    <a:cs typeface="Arial" pitchFamily="34" charset="0"/>
                  </a:rPr>
                  <a:t>Age (cal yr BP)</a:t>
                </a:r>
              </a:p>
            </c:rich>
          </c:tx>
          <c:layout>
            <c:manualLayout>
              <c:xMode val="edge"/>
              <c:yMode val="edge"/>
              <c:x val="0.44075987519195"/>
              <c:y val="0.9518344550990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Geneva"/>
                <a:ea typeface="Geneva"/>
                <a:cs typeface="Geneva"/>
              </a:defRPr>
            </a:pPr>
            <a:endParaRPr lang="fr-FR"/>
          </a:p>
        </c:txPr>
        <c:crossAx val="-2095670024"/>
        <c:crosses val="autoZero"/>
        <c:crossBetween val="midCat"/>
        <c:majorUnit val="1000.0"/>
      </c:valAx>
      <c:valAx>
        <c:axId val="-2095670024"/>
        <c:scaling>
          <c:orientation val="minMax"/>
          <c:max val="45.5"/>
          <c:min val="39.5"/>
        </c:scaling>
        <c:delete val="0"/>
        <c:axPos val="l"/>
        <c:majorGridlines>
          <c:spPr>
            <a:ln w="0">
              <a:solidFill>
                <a:schemeClr val="bg1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Symbol" pitchFamily="18" charset="2"/>
                    <a:cs typeface="Arial" pitchFamily="34" charset="0"/>
                  </a:rPr>
                  <a:t>d</a:t>
                </a:r>
                <a:r>
                  <a:rPr lang="en-US" sz="1200" b="1" baseline="30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18</a:t>
                </a:r>
                <a:r>
                  <a:rPr lang="en-US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1200" b="1"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diat </a:t>
                </a:r>
                <a:r>
                  <a:rPr lang="en-US" sz="1200" b="1" baseline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1200" b="1" baseline="0">
                    <a:solidFill>
                      <a:schemeClr val="tx1"/>
                    </a:solidFill>
                    <a:latin typeface="Calibri"/>
                    <a:cs typeface="Arial" pitchFamily="34" charset="0"/>
                  </a:rPr>
                  <a:t>‰</a:t>
                </a:r>
                <a:r>
                  <a:rPr lang="en-US" sz="1200" b="1" baseline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00214541364147663"/>
              <c:y val="0.4129683548306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Geneva"/>
                <a:ea typeface="Geneva"/>
                <a:cs typeface="Geneva"/>
              </a:defRPr>
            </a:pPr>
            <a:endParaRPr lang="fr-FR"/>
          </a:p>
        </c:txPr>
        <c:crossAx val="-2100428920"/>
        <c:crossesAt val="-1000.0"/>
        <c:crossBetween val="midCat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00470889012317"/>
          <c:y val="0.00373106208258622"/>
          <c:w val="0.856052453454201"/>
          <c:h val="0.0745701430178371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 pitchFamily="34" charset="0"/>
              <a:ea typeface="Geneva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E20B6-25CB-A344-ADAE-BAD794E84626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F4941-3A27-2B45-AFAE-BD8C5CD1B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8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Nil : 2 830 m3/s              = 0.003 Sv</a:t>
            </a:r>
          </a:p>
          <a:p>
            <a:r>
              <a:rPr lang="en-GB" dirty="0" err="1" smtClean="0"/>
              <a:t>Amazone</a:t>
            </a:r>
            <a:r>
              <a:rPr lang="en-GB" baseline="0" dirty="0" smtClean="0"/>
              <a:t> 209 000 m3/s  = 0.2 Sv</a:t>
            </a:r>
          </a:p>
          <a:p>
            <a:r>
              <a:rPr lang="en-GB" baseline="0" dirty="0" err="1" smtClean="0"/>
              <a:t>Facteur</a:t>
            </a:r>
            <a:r>
              <a:rPr lang="en-GB" baseline="0" dirty="0" smtClean="0"/>
              <a:t> 100…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4941-3A27-2B45-AFAE-BD8C5CD1B8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32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4941-3A27-2B45-AFAE-BD8C5CD1B8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9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4941-3A27-2B45-AFAE-BD8C5CD1B87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67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4941-3A27-2B45-AFAE-BD8C5CD1B8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67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F5C666-731F-694A-B521-BA229A4F6C69}" type="datetimeFigureOut">
              <a:rPr lang="fr-FR" smtClean="0"/>
              <a:t>30/03/2015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463BFB7-1B30-CE47-9553-D4F83E71800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7733" y="668867"/>
            <a:ext cx="6434667" cy="3674534"/>
          </a:xfrm>
        </p:spPr>
        <p:txBody>
          <a:bodyPr>
            <a:noAutofit/>
          </a:bodyPr>
          <a:lstStyle/>
          <a:p>
            <a:pPr>
              <a:lnSpc>
                <a:spcPts val="6000"/>
              </a:lnSpc>
              <a:spcBef>
                <a:spcPts val="2400"/>
              </a:spcBef>
              <a:spcAft>
                <a:spcPts val="2400"/>
              </a:spcAft>
            </a:pPr>
            <a:r>
              <a:rPr lang="fr-FR" sz="3600" dirty="0" smtClean="0"/>
              <a:t>Premières simulations autour de la variabilité Holocène et comparaison avec quelques données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39801" y="4825999"/>
            <a:ext cx="7281332" cy="1481667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Didier Swingedouw</a:t>
            </a:r>
            <a:r>
              <a:rPr lang="en-GB" sz="2000" dirty="0" smtClean="0"/>
              <a:t>, Olivier Marti, Pascale </a:t>
            </a:r>
            <a:r>
              <a:rPr lang="en-GB" sz="2000" dirty="0" err="1" smtClean="0"/>
              <a:t>Braconnot</a:t>
            </a:r>
            <a:r>
              <a:rPr lang="en-GB" sz="2000" dirty="0" smtClean="0"/>
              <a:t>, Jean-Claude </a:t>
            </a:r>
            <a:r>
              <a:rPr lang="en-GB" sz="2000" dirty="0" err="1" smtClean="0"/>
              <a:t>Dutay</a:t>
            </a:r>
            <a:r>
              <a:rPr lang="en-GB" sz="2000" dirty="0" smtClean="0"/>
              <a:t>, Pierre Sepulchre</a:t>
            </a:r>
          </a:p>
          <a:p>
            <a:r>
              <a:rPr lang="en-GB" sz="2000" b="1" dirty="0" err="1" smtClean="0"/>
              <a:t>Alina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Gainusa-Bogdan</a:t>
            </a:r>
            <a:r>
              <a:rPr lang="en-GB" sz="2000" b="1" dirty="0" smtClean="0"/>
              <a:t> en 2016</a:t>
            </a:r>
            <a:endParaRPr lang="en-GB" sz="20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000" cy="1020800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7704002" y="-6264"/>
            <a:ext cx="1439998" cy="104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dirty="0" smtClean="0">
                <a:ln w="11430"/>
                <a:solidFill>
                  <a:srgbClr val="80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omic Sans MS"/>
                <a:cs typeface="Comic Sans MS"/>
              </a:rPr>
              <a:t>WP5</a:t>
            </a:r>
            <a:endParaRPr lang="en-GB" sz="3600" b="1" dirty="0">
              <a:ln w="11430"/>
              <a:solidFill>
                <a:srgbClr val="8000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0297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7576"/>
            <a:ext cx="9143999" cy="772957"/>
          </a:xfrm>
        </p:spPr>
        <p:txBody>
          <a:bodyPr/>
          <a:lstStyle/>
          <a:p>
            <a:r>
              <a:rPr lang="en-GB" sz="3600" dirty="0" err="1" smtClean="0"/>
              <a:t>Hypothèse</a:t>
            </a:r>
            <a:r>
              <a:rPr lang="en-GB" sz="3600" dirty="0" smtClean="0"/>
              <a:t> de </a:t>
            </a:r>
            <a:r>
              <a:rPr lang="en-GB" sz="3600" dirty="0" err="1" smtClean="0"/>
              <a:t>mécanismes</a:t>
            </a:r>
            <a:r>
              <a:rPr lang="en-GB" sz="3600" dirty="0" smtClean="0"/>
              <a:t> </a:t>
            </a:r>
            <a:r>
              <a:rPr lang="en-GB" sz="3600" dirty="0" err="1" smtClean="0"/>
              <a:t>explicatifs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01" y="1354657"/>
            <a:ext cx="491913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1) En </a:t>
            </a:r>
            <a:r>
              <a:rPr lang="en-GB" sz="1800" dirty="0" err="1" smtClean="0"/>
              <a:t>l’absence</a:t>
            </a:r>
            <a:r>
              <a:rPr lang="en-GB" sz="1800" dirty="0" smtClean="0"/>
              <a:t> de MOW, plus </a:t>
            </a:r>
            <a:r>
              <a:rPr lang="en-GB" sz="1800" dirty="0" err="1" smtClean="0"/>
              <a:t>d’eaux</a:t>
            </a:r>
            <a:r>
              <a:rPr lang="en-GB" sz="1800" dirty="0" smtClean="0"/>
              <a:t> “</a:t>
            </a:r>
            <a:r>
              <a:rPr lang="en-GB" sz="1800" dirty="0" err="1" smtClean="0"/>
              <a:t>montent</a:t>
            </a:r>
            <a:r>
              <a:rPr lang="en-GB" sz="1800" dirty="0" smtClean="0"/>
              <a:t>” au </a:t>
            </a:r>
            <a:r>
              <a:rPr lang="en-GB" sz="1800" dirty="0" err="1" smtClean="0"/>
              <a:t>nord</a:t>
            </a:r>
            <a:r>
              <a:rPr lang="en-GB" sz="1800" dirty="0" smtClean="0"/>
              <a:t> </a:t>
            </a:r>
            <a:r>
              <a:rPr lang="en-GB" sz="1800" dirty="0" err="1" smtClean="0"/>
              <a:t>vers</a:t>
            </a:r>
            <a:r>
              <a:rPr lang="en-GB" sz="1800" dirty="0" smtClean="0"/>
              <a:t> la gyre </a:t>
            </a:r>
            <a:r>
              <a:rPr lang="en-GB" sz="1800" dirty="0" err="1" smtClean="0"/>
              <a:t>subpolaire</a:t>
            </a:r>
            <a:endParaRPr lang="en-GB" sz="1800" dirty="0" smtClean="0"/>
          </a:p>
          <a:p>
            <a:pPr>
              <a:buFont typeface="Symbol" charset="0"/>
              <a:buChar char=""/>
            </a:pPr>
            <a:r>
              <a:rPr lang="en-GB" sz="1800" dirty="0" smtClean="0"/>
              <a:t>Augmentation </a:t>
            </a:r>
            <a:r>
              <a:rPr lang="en-GB" sz="1800" dirty="0"/>
              <a:t>transport </a:t>
            </a:r>
            <a:r>
              <a:rPr lang="en-GB" sz="1800" dirty="0" err="1"/>
              <a:t>salinité</a:t>
            </a:r>
            <a:endParaRPr lang="en-GB" sz="1800" dirty="0"/>
          </a:p>
          <a:p>
            <a:pPr>
              <a:buFont typeface="Symbol" charset="0"/>
              <a:buChar char=""/>
            </a:pPr>
            <a:r>
              <a:rPr lang="en-GB" sz="1800" dirty="0" smtClean="0"/>
              <a:t>Augmentation convection</a:t>
            </a:r>
          </a:p>
          <a:p>
            <a:pPr>
              <a:buFont typeface="Symbol" charset="0"/>
              <a:buChar char=""/>
            </a:pPr>
            <a:r>
              <a:rPr lang="en-GB" sz="1800" dirty="0" smtClean="0"/>
              <a:t>Augmentation AMOC</a:t>
            </a: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2) En </a:t>
            </a:r>
            <a:r>
              <a:rPr lang="en-GB" sz="1800" dirty="0" err="1" smtClean="0"/>
              <a:t>profondeur</a:t>
            </a:r>
            <a:r>
              <a:rPr lang="en-GB" sz="1800" dirty="0" smtClean="0"/>
              <a:t> : </a:t>
            </a:r>
            <a:r>
              <a:rPr lang="en-GB" sz="1800" dirty="0" err="1" smtClean="0"/>
              <a:t>diminition</a:t>
            </a:r>
            <a:r>
              <a:rPr lang="en-GB" sz="1800" dirty="0" smtClean="0"/>
              <a:t> de la </a:t>
            </a:r>
            <a:r>
              <a:rPr lang="en-GB" sz="1800" dirty="0" err="1" smtClean="0"/>
              <a:t>densité</a:t>
            </a:r>
            <a:r>
              <a:rPr lang="en-GB" sz="1800" dirty="0" smtClean="0"/>
              <a:t> </a:t>
            </a:r>
            <a:r>
              <a:rPr lang="en-GB" sz="1800" dirty="0" err="1" smtClean="0"/>
              <a:t>à</a:t>
            </a:r>
            <a:r>
              <a:rPr lang="en-GB" sz="1800" dirty="0" smtClean="0"/>
              <a:t> </a:t>
            </a:r>
            <a:r>
              <a:rPr lang="en-GB" sz="1800" dirty="0" err="1" smtClean="0"/>
              <a:t>l’est</a:t>
            </a:r>
            <a:r>
              <a:rPr lang="en-GB" sz="1800" dirty="0" smtClean="0"/>
              <a:t> du </a:t>
            </a:r>
            <a:r>
              <a:rPr lang="en-GB" sz="1800" dirty="0" err="1" smtClean="0"/>
              <a:t>bassin</a:t>
            </a:r>
            <a:r>
              <a:rPr lang="en-GB" sz="1800" dirty="0" smtClean="0"/>
              <a:t> </a:t>
            </a:r>
            <a:r>
              <a:rPr lang="en-GB" sz="1800" dirty="0" err="1" smtClean="0"/>
              <a:t>vers</a:t>
            </a:r>
            <a:r>
              <a:rPr lang="en-GB" sz="1800" dirty="0" smtClean="0"/>
              <a:t> 1000m</a:t>
            </a:r>
          </a:p>
          <a:p>
            <a:pPr>
              <a:buFont typeface="Symbol" charset="0"/>
              <a:buChar char=""/>
            </a:pPr>
            <a:r>
              <a:rPr lang="en-GB" sz="1800" dirty="0" smtClean="0"/>
              <a:t>Diminution gradient zonal de </a:t>
            </a:r>
            <a:r>
              <a:rPr lang="en-GB" sz="1800" dirty="0" err="1" smtClean="0"/>
              <a:t>densité</a:t>
            </a:r>
            <a:endParaRPr lang="en-GB" sz="1800" dirty="0" smtClean="0"/>
          </a:p>
          <a:p>
            <a:pPr>
              <a:buFont typeface="Symbol" charset="0"/>
              <a:buChar char=""/>
            </a:pPr>
            <a:r>
              <a:rPr lang="en-GB" sz="1800" dirty="0" smtClean="0"/>
              <a:t>Par “vent </a:t>
            </a:r>
            <a:r>
              <a:rPr lang="en-GB" sz="1800" dirty="0" err="1" smtClean="0"/>
              <a:t>thermique</a:t>
            </a:r>
            <a:r>
              <a:rPr lang="en-GB" sz="1800" dirty="0" smtClean="0"/>
              <a:t>” on </a:t>
            </a:r>
            <a:r>
              <a:rPr lang="en-GB" sz="1800" dirty="0" err="1" smtClean="0"/>
              <a:t>diminue</a:t>
            </a:r>
            <a:r>
              <a:rPr lang="en-GB" sz="1800" dirty="0" smtClean="0"/>
              <a:t> la MOC en subsurface</a:t>
            </a:r>
          </a:p>
        </p:txBody>
      </p:sp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5112096" y="1128797"/>
            <a:ext cx="4030861" cy="5760000"/>
            <a:chOff x="5372747" y="2485335"/>
            <a:chExt cx="3059996" cy="4372665"/>
          </a:xfrm>
        </p:grpSpPr>
        <p:grpSp>
          <p:nvGrpSpPr>
            <p:cNvPr id="5" name="Grouper 4"/>
            <p:cNvGrpSpPr>
              <a:grpSpLocks noChangeAspect="1"/>
            </p:cNvGrpSpPr>
            <p:nvPr/>
          </p:nvGrpSpPr>
          <p:grpSpPr>
            <a:xfrm>
              <a:off x="5372747" y="2485335"/>
              <a:ext cx="3059996" cy="4372665"/>
              <a:chOff x="5372745" y="2233546"/>
              <a:chExt cx="3246322" cy="4638920"/>
            </a:xfrm>
          </p:grpSpPr>
          <p:grpSp>
            <p:nvGrpSpPr>
              <p:cNvPr id="8" name="Grouper 7"/>
              <p:cNvGrpSpPr/>
              <p:nvPr/>
            </p:nvGrpSpPr>
            <p:grpSpPr>
              <a:xfrm>
                <a:off x="5372745" y="2233546"/>
                <a:ext cx="3246322" cy="4624453"/>
                <a:chOff x="5916947" y="2065863"/>
                <a:chExt cx="3246322" cy="4624453"/>
              </a:xfrm>
            </p:grpSpPr>
            <p:pic>
              <p:nvPicPr>
                <p:cNvPr id="10" name="Image 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923282" y="2065863"/>
                  <a:ext cx="3239987" cy="2192069"/>
                </a:xfrm>
                <a:prstGeom prst="rect">
                  <a:avLst/>
                </a:prstGeom>
              </p:spPr>
            </p:pic>
            <p:pic>
              <p:nvPicPr>
                <p:cNvPr id="11" name="Image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16947" y="4232209"/>
                  <a:ext cx="3239988" cy="2458107"/>
                </a:xfrm>
                <a:prstGeom prst="rect">
                  <a:avLst/>
                </a:prstGeom>
              </p:spPr>
            </p:pic>
          </p:grpSp>
          <p:sp>
            <p:nvSpPr>
              <p:cNvPr id="9" name="ZoneTexte 8"/>
              <p:cNvSpPr txBox="1"/>
              <p:nvPr/>
            </p:nvSpPr>
            <p:spPr>
              <a:xfrm>
                <a:off x="5904014" y="6578600"/>
                <a:ext cx="2300186" cy="2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New et al. 2001</a:t>
                </a:r>
                <a:endParaRPr lang="en-GB" sz="1200" dirty="0"/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5401729" y="2489195"/>
              <a:ext cx="66886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MOW active</a:t>
              </a:r>
              <a:endParaRPr lang="en-GB" sz="12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372747" y="4543117"/>
              <a:ext cx="66886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Pas de MOW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52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10024"/>
          </a:xfrm>
        </p:spPr>
        <p:txBody>
          <a:bodyPr/>
          <a:lstStyle/>
          <a:p>
            <a:r>
              <a:rPr lang="en-GB" dirty="0" smtClean="0"/>
              <a:t>Impact </a:t>
            </a:r>
            <a:r>
              <a:rPr lang="en-GB" dirty="0" err="1" smtClean="0"/>
              <a:t>climatique</a:t>
            </a:r>
            <a:endParaRPr lang="en-GB" dirty="0"/>
          </a:p>
        </p:txBody>
      </p:sp>
      <p:grpSp>
        <p:nvGrpSpPr>
          <p:cNvPr id="5" name="Grouper 4"/>
          <p:cNvGrpSpPr/>
          <p:nvPr/>
        </p:nvGrpSpPr>
        <p:grpSpPr>
          <a:xfrm>
            <a:off x="736595" y="1356402"/>
            <a:ext cx="7681036" cy="5501598"/>
            <a:chOff x="736595" y="1356402"/>
            <a:chExt cx="7681036" cy="550159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595" y="1458000"/>
              <a:ext cx="7681036" cy="5400000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2777067" y="1356402"/>
              <a:ext cx="4301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HosMed</a:t>
              </a:r>
              <a:r>
                <a:rPr lang="en-GB" dirty="0" smtClean="0"/>
                <a:t> – Control (</a:t>
              </a:r>
              <a:r>
                <a:rPr lang="en-GB" dirty="0" err="1" smtClean="0"/>
                <a:t>années</a:t>
              </a:r>
              <a:r>
                <a:rPr lang="en-GB" dirty="0" smtClean="0"/>
                <a:t> 1-299)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0683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448128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Reconstruction Holocene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997199"/>
            <a:ext cx="4172857" cy="3128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Analyse EOF de la reconstruction de </a:t>
            </a:r>
            <a:r>
              <a:rPr lang="en-GB" sz="2000" dirty="0" err="1" smtClean="0"/>
              <a:t>Yannick</a:t>
            </a:r>
            <a:endParaRPr lang="en-GB" sz="2000" dirty="0" smtClean="0"/>
          </a:p>
          <a:p>
            <a:r>
              <a:rPr lang="en-GB" sz="2000" dirty="0" smtClean="0"/>
              <a:t> Interpolation </a:t>
            </a:r>
            <a:r>
              <a:rPr lang="en-GB" sz="2000" dirty="0" err="1" smtClean="0"/>
              <a:t>préalable</a:t>
            </a:r>
            <a:r>
              <a:rPr lang="en-GB" sz="2000" dirty="0" smtClean="0"/>
              <a:t> pour </a:t>
            </a:r>
            <a:r>
              <a:rPr lang="en-GB" sz="2000" dirty="0" err="1" smtClean="0"/>
              <a:t>avoir</a:t>
            </a:r>
            <a:r>
              <a:rPr lang="en-GB" sz="2000" dirty="0" smtClean="0"/>
              <a:t> </a:t>
            </a:r>
            <a:r>
              <a:rPr lang="en-GB" sz="2000" dirty="0" err="1" smtClean="0"/>
              <a:t>données</a:t>
            </a:r>
            <a:r>
              <a:rPr lang="en-GB" sz="2000" dirty="0" smtClean="0"/>
              <a:t> avec </a:t>
            </a:r>
            <a:r>
              <a:rPr lang="en-GB" sz="2000" dirty="0" err="1" smtClean="0"/>
              <a:t>résolution</a:t>
            </a:r>
            <a:r>
              <a:rPr lang="en-GB" sz="2000" dirty="0" smtClean="0"/>
              <a:t> </a:t>
            </a:r>
            <a:r>
              <a:rPr lang="en-GB" sz="2000" dirty="0" err="1" smtClean="0"/>
              <a:t>centennale</a:t>
            </a:r>
            <a:endParaRPr lang="en-GB" sz="2000" dirty="0" smtClean="0"/>
          </a:p>
          <a:p>
            <a:r>
              <a:rPr lang="en-GB" sz="2000" dirty="0" err="1" smtClean="0"/>
              <a:t>Comparaison</a:t>
            </a:r>
            <a:r>
              <a:rPr lang="en-GB" sz="2000" dirty="0" smtClean="0"/>
              <a:t> avec </a:t>
            </a:r>
            <a:r>
              <a:rPr lang="en-GB" sz="2000" dirty="0" err="1" smtClean="0"/>
              <a:t>moyenne</a:t>
            </a:r>
            <a:r>
              <a:rPr lang="en-GB" sz="2000" dirty="0" smtClean="0"/>
              <a:t> “stack” de </a:t>
            </a:r>
            <a:r>
              <a:rPr lang="en-GB" sz="2000" dirty="0" err="1" smtClean="0"/>
              <a:t>toutes</a:t>
            </a:r>
            <a:r>
              <a:rPr lang="en-GB" sz="2000" dirty="0" smtClean="0"/>
              <a:t> les </a:t>
            </a:r>
            <a:r>
              <a:rPr lang="en-GB" sz="2000" dirty="0" err="1" smtClean="0"/>
              <a:t>carottes</a:t>
            </a:r>
            <a:endParaRPr lang="en-GB" sz="2000" dirty="0"/>
          </a:p>
        </p:txBody>
      </p:sp>
      <p:pic>
        <p:nvPicPr>
          <p:cNvPr id="4" name="Image 3" descr="EOF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07" y="0"/>
            <a:ext cx="4868193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4670" y="1589891"/>
            <a:ext cx="4089540" cy="1206872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txBody>
          <a:bodyPr wrap="square" lIns="180000" tIns="140400" rIns="180000" bIns="1404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b="1" dirty="0" err="1" smtClean="0"/>
              <a:t>Objectif</a:t>
            </a:r>
            <a:r>
              <a:rPr lang="en-GB" sz="2000" b="1" dirty="0" smtClean="0"/>
              <a:t> </a:t>
            </a:r>
            <a:r>
              <a:rPr lang="en-GB" sz="2000" dirty="0" smtClean="0"/>
              <a:t>: </a:t>
            </a:r>
            <a:r>
              <a:rPr lang="en-GB" sz="2000" i="1" dirty="0" smtClean="0"/>
              <a:t>Identifier les </a:t>
            </a:r>
            <a:r>
              <a:rPr lang="en-GB" sz="2000" i="1" dirty="0" err="1" smtClean="0"/>
              <a:t>signaux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communs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dans</a:t>
            </a:r>
            <a:r>
              <a:rPr lang="en-GB" sz="2000" i="1" dirty="0" smtClean="0"/>
              <a:t>  la compilation Holocene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71072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448128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Reconstruction Holocene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50143"/>
            <a:ext cx="4172857" cy="312057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Analyse EOF de la reconstruction de </a:t>
            </a:r>
            <a:r>
              <a:rPr lang="en-GB" sz="2000" dirty="0" err="1" smtClean="0"/>
              <a:t>Yannick</a:t>
            </a:r>
            <a:endParaRPr lang="en-GB" sz="2000" dirty="0" smtClean="0"/>
          </a:p>
          <a:p>
            <a:r>
              <a:rPr lang="en-GB" sz="2000" dirty="0" smtClean="0"/>
              <a:t> Interpolation </a:t>
            </a:r>
            <a:r>
              <a:rPr lang="en-GB" sz="2000" dirty="0" err="1" smtClean="0"/>
              <a:t>préalable</a:t>
            </a:r>
            <a:r>
              <a:rPr lang="en-GB" sz="2000" dirty="0" smtClean="0"/>
              <a:t> pour </a:t>
            </a:r>
            <a:r>
              <a:rPr lang="en-GB" sz="2000" dirty="0" err="1" smtClean="0"/>
              <a:t>avoir</a:t>
            </a:r>
            <a:r>
              <a:rPr lang="en-GB" sz="2000" dirty="0" smtClean="0"/>
              <a:t> </a:t>
            </a:r>
            <a:r>
              <a:rPr lang="en-GB" sz="2000" dirty="0" err="1" smtClean="0"/>
              <a:t>données</a:t>
            </a:r>
            <a:r>
              <a:rPr lang="en-GB" sz="2000" dirty="0" smtClean="0"/>
              <a:t> avec </a:t>
            </a:r>
            <a:r>
              <a:rPr lang="en-GB" sz="2000" dirty="0" err="1" smtClean="0"/>
              <a:t>résolution</a:t>
            </a:r>
            <a:r>
              <a:rPr lang="en-GB" sz="2000" dirty="0" smtClean="0"/>
              <a:t> </a:t>
            </a:r>
            <a:r>
              <a:rPr lang="en-GB" sz="2000" dirty="0" err="1" smtClean="0"/>
              <a:t>centennale</a:t>
            </a:r>
            <a:endParaRPr lang="en-GB" sz="2000" dirty="0" smtClean="0"/>
          </a:p>
          <a:p>
            <a:r>
              <a:rPr lang="en-GB" sz="2000" dirty="0" err="1" smtClean="0"/>
              <a:t>Comparaison</a:t>
            </a:r>
            <a:r>
              <a:rPr lang="en-GB" sz="2000" dirty="0" smtClean="0"/>
              <a:t> avec </a:t>
            </a:r>
            <a:r>
              <a:rPr lang="en-GB" sz="2000" dirty="0" err="1" smtClean="0"/>
              <a:t>moyenne</a:t>
            </a:r>
            <a:r>
              <a:rPr lang="en-GB" sz="2000" dirty="0" smtClean="0"/>
              <a:t> “stack” de </a:t>
            </a:r>
            <a:r>
              <a:rPr lang="en-GB" sz="2000" dirty="0" err="1" smtClean="0"/>
              <a:t>toutes</a:t>
            </a:r>
            <a:r>
              <a:rPr lang="en-GB" sz="2000" dirty="0" smtClean="0"/>
              <a:t> les </a:t>
            </a:r>
            <a:r>
              <a:rPr lang="en-GB" sz="2000" dirty="0" err="1" smtClean="0"/>
              <a:t>carottes</a:t>
            </a:r>
            <a:endParaRPr lang="en-GB" sz="2000" dirty="0"/>
          </a:p>
        </p:txBody>
      </p:sp>
      <p:pic>
        <p:nvPicPr>
          <p:cNvPr id="5" name="Image 4" descr="EOF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07" y="0"/>
            <a:ext cx="4868193" cy="6858000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997857" y="3441976"/>
            <a:ext cx="8111287" cy="3451478"/>
            <a:chOff x="997857" y="3441976"/>
            <a:chExt cx="8111287" cy="345147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9145" y="3441976"/>
              <a:ext cx="4859999" cy="3451478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997857" y="5416621"/>
              <a:ext cx="279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Réponse</a:t>
              </a:r>
              <a:r>
                <a:rPr lang="en-GB" dirty="0" smtClean="0"/>
                <a:t> </a:t>
              </a:r>
              <a:r>
                <a:rPr lang="en-GB" dirty="0" err="1" smtClean="0"/>
                <a:t>à</a:t>
              </a:r>
              <a:r>
                <a:rPr lang="en-GB" dirty="0" smtClean="0"/>
                <a:t> un flux </a:t>
              </a:r>
              <a:r>
                <a:rPr lang="en-GB" dirty="0" err="1" smtClean="0"/>
                <a:t>d’eau</a:t>
              </a:r>
              <a:r>
                <a:rPr lang="en-GB" dirty="0" smtClean="0"/>
                <a:t> </a:t>
              </a:r>
              <a:r>
                <a:rPr lang="en-GB" dirty="0" err="1" smtClean="0"/>
                <a:t>douce</a:t>
              </a:r>
              <a:r>
                <a:rPr lang="en-GB" dirty="0" smtClean="0"/>
                <a:t> </a:t>
              </a:r>
              <a:r>
                <a:rPr lang="en-GB" dirty="0" err="1" smtClean="0"/>
                <a:t>dans</a:t>
              </a:r>
              <a:r>
                <a:rPr lang="en-GB" dirty="0" smtClean="0"/>
                <a:t> 6 </a:t>
              </a:r>
              <a:r>
                <a:rPr lang="en-GB" dirty="0" err="1" smtClean="0"/>
                <a:t>modeles</a:t>
              </a:r>
              <a:r>
                <a:rPr lang="en-GB" dirty="0" smtClean="0"/>
                <a:t> (Swingedouw et al. 2013)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2972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08424"/>
          </a:xfrm>
        </p:spPr>
        <p:txBody>
          <a:bodyPr/>
          <a:lstStyle/>
          <a:p>
            <a:r>
              <a:rPr lang="en-GB" sz="3600" dirty="0" smtClean="0"/>
              <a:t>Simulations “Holocene” </a:t>
            </a:r>
            <a:r>
              <a:rPr lang="en-GB" sz="3600" dirty="0" err="1" smtClean="0"/>
              <a:t>disponibles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141" y="2455334"/>
            <a:ext cx="7877478" cy="3213629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err="1" smtClean="0"/>
              <a:t>Modèle</a:t>
            </a:r>
            <a:r>
              <a:rPr lang="en-GB" sz="2000" dirty="0" smtClean="0"/>
              <a:t> </a:t>
            </a:r>
            <a:r>
              <a:rPr lang="en-GB" sz="2000" dirty="0" err="1" smtClean="0"/>
              <a:t>utilisé</a:t>
            </a:r>
            <a:r>
              <a:rPr lang="en-GB" sz="2000" dirty="0" smtClean="0"/>
              <a:t> : IPSL-CM5A-LR</a:t>
            </a:r>
          </a:p>
          <a:p>
            <a:r>
              <a:rPr lang="en-GB" sz="2000" dirty="0" err="1" smtClean="0"/>
              <a:t>Une</a:t>
            </a:r>
            <a:r>
              <a:rPr lang="en-GB" sz="2000" dirty="0" smtClean="0"/>
              <a:t> simulation longue 6-2 </a:t>
            </a:r>
            <a:r>
              <a:rPr lang="en-GB" sz="2000" dirty="0" err="1" smtClean="0"/>
              <a:t>kas</a:t>
            </a:r>
            <a:r>
              <a:rPr lang="en-GB" sz="2000" dirty="0" smtClean="0"/>
              <a:t> </a:t>
            </a:r>
            <a:r>
              <a:rPr lang="en-GB" sz="2000" dirty="0" err="1" smtClean="0"/>
              <a:t>existe</a:t>
            </a:r>
            <a:r>
              <a:rPr lang="en-GB" sz="2000" dirty="0"/>
              <a:t> </a:t>
            </a:r>
            <a:r>
              <a:rPr lang="en-GB" sz="2000" dirty="0" err="1" smtClean="0"/>
              <a:t>mais</a:t>
            </a:r>
            <a:r>
              <a:rPr lang="en-GB" sz="2000" dirty="0" smtClean="0"/>
              <a:t> </a:t>
            </a:r>
            <a:r>
              <a:rPr lang="en-GB" sz="2000" dirty="0" err="1" smtClean="0"/>
              <a:t>possèdent</a:t>
            </a:r>
            <a:r>
              <a:rPr lang="en-GB" sz="2000" dirty="0" smtClean="0"/>
              <a:t> des </a:t>
            </a:r>
            <a:r>
              <a:rPr lang="en-GB" sz="2000" dirty="0" err="1" smtClean="0"/>
              <a:t>trous</a:t>
            </a:r>
            <a:r>
              <a:rPr lang="en-GB" sz="2000" dirty="0" smtClean="0"/>
              <a:t> suite </a:t>
            </a:r>
            <a:r>
              <a:rPr lang="en-GB" sz="2000" dirty="0" err="1" smtClean="0"/>
              <a:t>à</a:t>
            </a:r>
            <a:r>
              <a:rPr lang="en-GB" sz="2000" dirty="0" smtClean="0"/>
              <a:t> des </a:t>
            </a:r>
            <a:r>
              <a:rPr lang="en-GB" sz="2000" dirty="0" err="1" smtClean="0"/>
              <a:t>soucis</a:t>
            </a:r>
            <a:r>
              <a:rPr lang="en-GB" sz="2000" dirty="0" smtClean="0"/>
              <a:t> machines : </a:t>
            </a:r>
            <a:r>
              <a:rPr lang="en-GB" sz="2000" dirty="0" err="1" smtClean="0"/>
              <a:t>seulement</a:t>
            </a:r>
            <a:r>
              <a:rPr lang="en-GB" sz="2000" dirty="0" smtClean="0"/>
              <a:t> 1200 </a:t>
            </a:r>
            <a:r>
              <a:rPr lang="en-GB" sz="2000" dirty="0" err="1" smtClean="0"/>
              <a:t>ans</a:t>
            </a:r>
            <a:r>
              <a:rPr lang="en-GB" sz="2000" dirty="0" smtClean="0"/>
              <a:t> </a:t>
            </a:r>
            <a:r>
              <a:rPr lang="en-GB" sz="2000" dirty="0" err="1" smtClean="0"/>
              <a:t>disponibles</a:t>
            </a:r>
            <a:r>
              <a:rPr lang="en-GB" sz="2000" dirty="0" smtClean="0"/>
              <a:t>…</a:t>
            </a:r>
          </a:p>
          <a:p>
            <a:r>
              <a:rPr lang="en-GB" sz="2000" dirty="0" smtClean="0"/>
              <a:t>Simulations </a:t>
            </a:r>
            <a:r>
              <a:rPr lang="en-GB" sz="2000" dirty="0" err="1" smtClean="0"/>
              <a:t>accélérées</a:t>
            </a:r>
            <a:r>
              <a:rPr lang="en-GB" sz="2000" dirty="0" smtClean="0"/>
              <a:t> 6-0 </a:t>
            </a:r>
            <a:r>
              <a:rPr lang="en-GB" sz="2000" dirty="0" err="1" smtClean="0"/>
              <a:t>kas</a:t>
            </a:r>
            <a:r>
              <a:rPr lang="en-GB" sz="2000" dirty="0" smtClean="0"/>
              <a:t> : on </a:t>
            </a:r>
            <a:r>
              <a:rPr lang="en-GB" sz="2000" dirty="0" err="1" smtClean="0"/>
              <a:t>accélère</a:t>
            </a:r>
            <a:r>
              <a:rPr lang="en-GB" sz="2000" dirty="0" smtClean="0"/>
              <a:t> le </a:t>
            </a:r>
            <a:r>
              <a:rPr lang="en-GB" sz="2000" dirty="0" err="1" smtClean="0"/>
              <a:t>forcage</a:t>
            </a:r>
            <a:r>
              <a:rPr lang="en-GB" sz="2000" dirty="0" smtClean="0"/>
              <a:t> orbital par un </a:t>
            </a:r>
            <a:r>
              <a:rPr lang="en-GB" sz="2000" dirty="0" err="1" smtClean="0"/>
              <a:t>facteur</a:t>
            </a:r>
            <a:r>
              <a:rPr lang="en-GB" sz="2000" dirty="0" smtClean="0"/>
              <a:t> 10. </a:t>
            </a:r>
          </a:p>
          <a:p>
            <a:pPr>
              <a:buFont typeface="Symbol" charset="0"/>
              <a:buChar char=""/>
            </a:pPr>
            <a:r>
              <a:rPr lang="en-GB" sz="2000" dirty="0" err="1" smtClean="0"/>
              <a:t>Permet</a:t>
            </a:r>
            <a:r>
              <a:rPr lang="en-GB" sz="2000" dirty="0" smtClean="0"/>
              <a:t> de faire 6000 </a:t>
            </a:r>
            <a:r>
              <a:rPr lang="en-GB" sz="2000" dirty="0" err="1" smtClean="0"/>
              <a:t>ans</a:t>
            </a:r>
            <a:r>
              <a:rPr lang="en-GB" sz="2000" dirty="0" smtClean="0"/>
              <a:t> en 600 </a:t>
            </a:r>
            <a:r>
              <a:rPr lang="en-GB" sz="2000" dirty="0" err="1" smtClean="0"/>
              <a:t>ans</a:t>
            </a:r>
            <a:r>
              <a:rPr lang="en-GB" sz="2000" dirty="0" smtClean="0"/>
              <a:t>…</a:t>
            </a:r>
          </a:p>
          <a:p>
            <a:pPr>
              <a:buFont typeface="Symbol" charset="0"/>
              <a:buChar char=""/>
            </a:pPr>
            <a:r>
              <a:rPr lang="en-GB" sz="2000" dirty="0" smtClean="0"/>
              <a:t>3 </a:t>
            </a:r>
            <a:r>
              <a:rPr lang="en-GB" sz="2000" dirty="0" err="1" smtClean="0"/>
              <a:t>membres</a:t>
            </a:r>
            <a:r>
              <a:rPr lang="en-GB" sz="2000" dirty="0" smtClean="0"/>
              <a:t> </a:t>
            </a:r>
            <a:r>
              <a:rPr lang="en-GB" sz="2000" dirty="0" err="1" smtClean="0"/>
              <a:t>disponibles</a:t>
            </a:r>
            <a:r>
              <a:rPr lang="en-GB" sz="2000" dirty="0" smtClean="0"/>
              <a:t> (pour </a:t>
            </a:r>
            <a:r>
              <a:rPr lang="en-GB" sz="2000" dirty="0" err="1" smtClean="0"/>
              <a:t>évaluer</a:t>
            </a:r>
            <a:r>
              <a:rPr lang="en-GB" sz="2000" dirty="0" smtClean="0"/>
              <a:t> </a:t>
            </a:r>
            <a:r>
              <a:rPr lang="en-GB" sz="2000" dirty="0" err="1" smtClean="0"/>
              <a:t>effet</a:t>
            </a:r>
            <a:r>
              <a:rPr lang="en-GB" sz="2000" dirty="0" smtClean="0"/>
              <a:t> </a:t>
            </a:r>
            <a:r>
              <a:rPr lang="en-GB" sz="2000" dirty="0" err="1" smtClean="0"/>
              <a:t>variabilité</a:t>
            </a:r>
            <a:r>
              <a:rPr lang="en-GB" sz="2000" dirty="0" smtClean="0"/>
              <a:t> </a:t>
            </a:r>
            <a:r>
              <a:rPr lang="en-GB" sz="2000" dirty="0" err="1" smtClean="0"/>
              <a:t>naturelle</a:t>
            </a:r>
            <a:r>
              <a:rPr lang="en-GB" sz="2000" dirty="0" smtClean="0"/>
              <a:t>)</a:t>
            </a:r>
          </a:p>
          <a:p>
            <a:pPr>
              <a:buFont typeface="Symbol" charset="0"/>
              <a:buChar char=""/>
            </a:pPr>
            <a:endParaRPr lang="en-GB" sz="2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706424" y="1420561"/>
            <a:ext cx="7720329" cy="591319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txBody>
          <a:bodyPr wrap="square" lIns="180000" tIns="140400" rIns="180000" bIns="1404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b="1" dirty="0" err="1" smtClean="0"/>
              <a:t>Objectif</a:t>
            </a:r>
            <a:r>
              <a:rPr lang="en-GB" sz="2000" b="1" dirty="0" smtClean="0"/>
              <a:t> </a:t>
            </a:r>
            <a:r>
              <a:rPr lang="en-GB" sz="2000" dirty="0" smtClean="0"/>
              <a:t>: </a:t>
            </a:r>
            <a:r>
              <a:rPr lang="en-GB" sz="2000" i="1" dirty="0" smtClean="0"/>
              <a:t>Comparer simulations et observations sur </a:t>
            </a:r>
            <a:r>
              <a:rPr lang="en-GB" sz="2000" i="1" dirty="0" err="1" smtClean="0"/>
              <a:t>l’Holocène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26941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974" y="-89435"/>
            <a:ext cx="8817587" cy="71553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Comparison avec </a:t>
            </a:r>
            <a:r>
              <a:rPr lang="en-GB" sz="3600" dirty="0" err="1" smtClean="0"/>
              <a:t>données</a:t>
            </a:r>
            <a:r>
              <a:rPr lang="en-GB" sz="3600" dirty="0" smtClean="0"/>
              <a:t> Austral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107272"/>
            <a:ext cx="3149600" cy="3369737"/>
          </a:xfrm>
        </p:spPr>
        <p:txBody>
          <a:bodyPr>
            <a:normAutofit fontScale="85000" lnSpcReduction="10000"/>
          </a:bodyPr>
          <a:lstStyle/>
          <a:p>
            <a:r>
              <a:rPr lang="el-GR" sz="2000" dirty="0"/>
              <a:t>δ</a:t>
            </a:r>
            <a:r>
              <a:rPr lang="en-GB" sz="2000" baseline="30000" dirty="0" smtClean="0"/>
              <a:t>18</a:t>
            </a:r>
            <a:r>
              <a:rPr lang="en-GB" sz="2000" dirty="0" smtClean="0"/>
              <a:t>O des </a:t>
            </a:r>
            <a:r>
              <a:rPr lang="en-GB" sz="2000" dirty="0" err="1" smtClean="0"/>
              <a:t>diatomées</a:t>
            </a:r>
            <a:r>
              <a:rPr lang="en-GB" sz="2000" dirty="0" smtClean="0"/>
              <a:t> </a:t>
            </a:r>
            <a:r>
              <a:rPr lang="en-GB" sz="2000" dirty="0" err="1" smtClean="0"/>
              <a:t>dans</a:t>
            </a:r>
            <a:r>
              <a:rPr lang="en-GB" sz="2000" dirty="0" smtClean="0"/>
              <a:t> </a:t>
            </a:r>
            <a:r>
              <a:rPr lang="en-GB" sz="2000" dirty="0" err="1" smtClean="0"/>
              <a:t>sédiments</a:t>
            </a:r>
            <a:r>
              <a:rPr lang="en-GB" sz="2000" dirty="0" smtClean="0"/>
              <a:t> </a:t>
            </a:r>
            <a:r>
              <a:rPr lang="en-GB" sz="2000" dirty="0" err="1" smtClean="0"/>
              <a:t>marins</a:t>
            </a:r>
            <a:r>
              <a:rPr lang="en-GB" sz="2000" dirty="0" smtClean="0"/>
              <a:t> = un </a:t>
            </a:r>
            <a:r>
              <a:rPr lang="en-GB" sz="2000" dirty="0" err="1" smtClean="0"/>
              <a:t>marqueur</a:t>
            </a:r>
            <a:r>
              <a:rPr lang="en-GB" sz="2000" dirty="0" smtClean="0"/>
              <a:t> de la </a:t>
            </a:r>
            <a:r>
              <a:rPr lang="en-GB" sz="2000" dirty="0" err="1" smtClean="0"/>
              <a:t>fonte</a:t>
            </a:r>
            <a:r>
              <a:rPr lang="en-GB" sz="2000" dirty="0" smtClean="0"/>
              <a:t> glacier et </a:t>
            </a:r>
            <a:r>
              <a:rPr lang="en-GB" sz="2000" dirty="0" err="1" smtClean="0"/>
              <a:t>donc</a:t>
            </a:r>
            <a:r>
              <a:rPr lang="en-GB" sz="2000" dirty="0" smtClean="0"/>
              <a:t> inverse de la </a:t>
            </a:r>
            <a:r>
              <a:rPr lang="en-GB" sz="2000" dirty="0" err="1" smtClean="0"/>
              <a:t>température</a:t>
            </a:r>
            <a:r>
              <a:rPr lang="en-GB" sz="2000" dirty="0" smtClean="0"/>
              <a:t> </a:t>
            </a:r>
            <a:r>
              <a:rPr lang="en-GB" sz="2000" dirty="0" err="1" smtClean="0"/>
              <a:t>estivale</a:t>
            </a:r>
            <a:r>
              <a:rPr lang="en-GB" sz="2000" dirty="0" smtClean="0"/>
              <a:t> </a:t>
            </a:r>
            <a:r>
              <a:rPr lang="en-GB" sz="2000" dirty="0" err="1" smtClean="0"/>
              <a:t>australe</a:t>
            </a:r>
            <a:endParaRPr lang="en-GB" sz="2000" dirty="0" smtClean="0"/>
          </a:p>
          <a:p>
            <a:r>
              <a:rPr lang="en-GB" sz="2000" dirty="0" smtClean="0"/>
              <a:t>Signal = </a:t>
            </a:r>
            <a:r>
              <a:rPr lang="en-GB" sz="2000" dirty="0" err="1" smtClean="0"/>
              <a:t>réchauffement</a:t>
            </a:r>
            <a:r>
              <a:rPr lang="en-GB" sz="2000" dirty="0" smtClean="0"/>
              <a:t> sur la fin de </a:t>
            </a:r>
            <a:r>
              <a:rPr lang="en-GB" sz="2000" dirty="0" err="1" smtClean="0"/>
              <a:t>l’Holocène</a:t>
            </a:r>
            <a:endParaRPr lang="en-GB" sz="2000" dirty="0" smtClean="0"/>
          </a:p>
          <a:p>
            <a:r>
              <a:rPr lang="en-GB" sz="2000" dirty="0" smtClean="0"/>
              <a:t>Plus </a:t>
            </a:r>
            <a:r>
              <a:rPr lang="en-GB" sz="2000" dirty="0" err="1" smtClean="0"/>
              <a:t>marqué</a:t>
            </a:r>
            <a:r>
              <a:rPr lang="en-GB" sz="2000" dirty="0" smtClean="0"/>
              <a:t> </a:t>
            </a:r>
            <a:r>
              <a:rPr lang="en-GB" sz="2000" dirty="0" err="1" smtClean="0"/>
              <a:t>à</a:t>
            </a:r>
            <a:r>
              <a:rPr lang="en-GB" sz="2000" dirty="0" smtClean="0"/>
              <a:t> </a:t>
            </a:r>
            <a:r>
              <a:rPr lang="en-GB" sz="2000" dirty="0" err="1" smtClean="0"/>
              <a:t>Pridz</a:t>
            </a:r>
            <a:r>
              <a:rPr lang="en-GB" sz="2000" dirty="0" smtClean="0"/>
              <a:t> Bay et Palmer Deep </a:t>
            </a:r>
            <a:r>
              <a:rPr lang="en-GB" sz="2000" dirty="0" err="1" smtClean="0"/>
              <a:t>que</a:t>
            </a:r>
            <a:r>
              <a:rPr lang="en-GB" sz="2000" dirty="0" smtClean="0"/>
              <a:t> Terre </a:t>
            </a:r>
            <a:r>
              <a:rPr lang="en-GB" sz="2000" dirty="0" err="1" smtClean="0"/>
              <a:t>Adélie</a:t>
            </a:r>
            <a:endParaRPr lang="en-GB" sz="2000" dirty="0" smtClean="0"/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796810"/>
              </p:ext>
            </p:extLst>
          </p:nvPr>
        </p:nvGraphicFramePr>
        <p:xfrm>
          <a:off x="3149600" y="2963335"/>
          <a:ext cx="5994401" cy="393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62" y="803335"/>
            <a:ext cx="6354855" cy="216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94198" y="2988729"/>
            <a:ext cx="179493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Palmer Deep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3920067" y="3335866"/>
            <a:ext cx="3293533" cy="313200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7848586" y="2988729"/>
            <a:ext cx="119381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Terre </a:t>
            </a:r>
            <a:r>
              <a:rPr lang="en-GB" sz="1200" dirty="0" err="1" smtClean="0"/>
              <a:t>Adélie</a:t>
            </a:r>
            <a:endParaRPr lang="en-GB" sz="12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3070870" y="1337732"/>
            <a:ext cx="3925130" cy="899997"/>
            <a:chOff x="3020068" y="1337732"/>
            <a:chExt cx="3925130" cy="899997"/>
          </a:xfrm>
        </p:grpSpPr>
        <p:sp>
          <p:nvSpPr>
            <p:cNvPr id="10" name="Ellipse 9"/>
            <p:cNvSpPr/>
            <p:nvPr/>
          </p:nvSpPr>
          <p:spPr>
            <a:xfrm>
              <a:off x="6045199" y="1337732"/>
              <a:ext cx="899999" cy="89999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020068" y="1337732"/>
              <a:ext cx="899999" cy="89999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Ellipse 12"/>
          <p:cNvSpPr>
            <a:spLocks noChangeAspect="1"/>
          </p:cNvSpPr>
          <p:nvPr/>
        </p:nvSpPr>
        <p:spPr>
          <a:xfrm>
            <a:off x="3418002" y="1667932"/>
            <a:ext cx="216000" cy="216000"/>
          </a:xfrm>
          <a:prstGeom prst="ellipse">
            <a:avLst/>
          </a:prstGeom>
          <a:solidFill>
            <a:srgbClr val="008000"/>
          </a:solidFill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5534669" y="1775932"/>
            <a:ext cx="216000" cy="2160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6457535" y="1667932"/>
            <a:ext cx="216000" cy="216000"/>
          </a:xfrm>
          <a:prstGeom prst="ellipse">
            <a:avLst/>
          </a:prstGeom>
          <a:solidFill>
            <a:srgbClr val="3366FF"/>
          </a:solidFill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69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274637"/>
            <a:ext cx="4277861" cy="1588029"/>
          </a:xfrm>
        </p:spPr>
        <p:txBody>
          <a:bodyPr>
            <a:noAutofit/>
          </a:bodyPr>
          <a:lstStyle/>
          <a:p>
            <a:r>
              <a:rPr lang="en-GB" sz="3600" dirty="0" err="1" smtClean="0"/>
              <a:t>Tendances</a:t>
            </a:r>
            <a:r>
              <a:rPr lang="en-GB" sz="3600" dirty="0" smtClean="0"/>
              <a:t> </a:t>
            </a:r>
            <a:r>
              <a:rPr lang="en-GB" sz="3600" dirty="0" err="1" smtClean="0"/>
              <a:t>dans</a:t>
            </a:r>
            <a:r>
              <a:rPr lang="en-GB" sz="3600" dirty="0" smtClean="0"/>
              <a:t> simulations </a:t>
            </a:r>
            <a:r>
              <a:rPr lang="en-GB" sz="3600" dirty="0" err="1" smtClean="0"/>
              <a:t>accélérées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534" y="2548467"/>
            <a:ext cx="4072466" cy="3577696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Réchauffement</a:t>
            </a:r>
            <a:r>
              <a:rPr lang="en-GB" sz="2000" dirty="0" smtClean="0"/>
              <a:t> </a:t>
            </a:r>
            <a:r>
              <a:rPr lang="en-GB" sz="2000" dirty="0" err="1" smtClean="0"/>
              <a:t>dans</a:t>
            </a:r>
            <a:r>
              <a:rPr lang="en-GB" sz="2000" dirty="0" smtClean="0"/>
              <a:t> la </a:t>
            </a:r>
            <a:r>
              <a:rPr lang="en-GB" sz="2000" dirty="0" err="1" smtClean="0"/>
              <a:t>moyenne</a:t>
            </a:r>
            <a:r>
              <a:rPr lang="en-GB" sz="2000" dirty="0" smtClean="0"/>
              <a:t> </a:t>
            </a:r>
            <a:r>
              <a:rPr lang="en-GB" sz="2000" dirty="0" err="1" smtClean="0"/>
              <a:t>d’ensemble</a:t>
            </a:r>
            <a:r>
              <a:rPr lang="en-GB" sz="2000" dirty="0" smtClean="0"/>
              <a:t> des 3 simulations pour les 3 sites </a:t>
            </a:r>
            <a:r>
              <a:rPr lang="en-GB" sz="2000" dirty="0" err="1" smtClean="0"/>
              <a:t>étudiées</a:t>
            </a:r>
            <a:endParaRPr lang="en-GB" sz="2000" dirty="0" smtClean="0"/>
          </a:p>
          <a:p>
            <a:r>
              <a:rPr lang="en-GB" sz="2000" dirty="0" smtClean="0"/>
              <a:t>Pas de </a:t>
            </a:r>
            <a:r>
              <a:rPr lang="en-GB" sz="2000" dirty="0" err="1" smtClean="0"/>
              <a:t>tendances</a:t>
            </a:r>
            <a:r>
              <a:rPr lang="en-GB" sz="2000" dirty="0" smtClean="0"/>
              <a:t> </a:t>
            </a:r>
            <a:r>
              <a:rPr lang="en-GB" sz="2000" dirty="0" err="1" smtClean="0"/>
              <a:t>significativement</a:t>
            </a:r>
            <a:r>
              <a:rPr lang="en-GB" sz="2000" dirty="0" smtClean="0"/>
              <a:t> </a:t>
            </a:r>
            <a:r>
              <a:rPr lang="en-GB" sz="2000" dirty="0" err="1" smtClean="0"/>
              <a:t>différentes</a:t>
            </a:r>
            <a:r>
              <a:rPr lang="en-GB" sz="2000" dirty="0" smtClean="0"/>
              <a:t> entre simulations</a:t>
            </a:r>
          </a:p>
          <a:p>
            <a:endParaRPr lang="en-GB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61" y="0"/>
            <a:ext cx="4866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8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-84672"/>
            <a:ext cx="4464003" cy="1185333"/>
          </a:xfrm>
        </p:spPr>
        <p:txBody>
          <a:bodyPr>
            <a:noAutofit/>
          </a:bodyPr>
          <a:lstStyle/>
          <a:p>
            <a:r>
              <a:rPr lang="en-GB" sz="3600" dirty="0" err="1" smtClean="0"/>
              <a:t>Pourquoi</a:t>
            </a:r>
            <a:r>
              <a:rPr lang="en-GB" sz="3600" dirty="0" smtClean="0"/>
              <a:t> un </a:t>
            </a:r>
            <a:r>
              <a:rPr lang="en-GB" sz="3600" dirty="0" err="1" smtClean="0"/>
              <a:t>réchauffement</a:t>
            </a:r>
            <a:r>
              <a:rPr lang="en-GB" sz="3600" dirty="0"/>
              <a:t> </a:t>
            </a:r>
            <a:r>
              <a:rPr lang="en-GB" sz="3600" dirty="0" smtClean="0"/>
              <a:t>?</a:t>
            </a:r>
            <a:endParaRPr lang="en-GB" sz="36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-1" y="1271376"/>
            <a:ext cx="4489404" cy="2262981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err="1" smtClean="0"/>
              <a:t>Forçage</a:t>
            </a:r>
            <a:r>
              <a:rPr lang="en-GB" sz="2000" dirty="0" smtClean="0"/>
              <a:t> </a:t>
            </a:r>
            <a:r>
              <a:rPr lang="en-GB" sz="2000" dirty="0" err="1" smtClean="0"/>
              <a:t>moyen</a:t>
            </a:r>
            <a:r>
              <a:rPr lang="en-GB" sz="2000" dirty="0" smtClean="0"/>
              <a:t> </a:t>
            </a:r>
            <a:r>
              <a:rPr lang="en-GB" sz="2000" dirty="0" err="1" smtClean="0"/>
              <a:t>annuel</a:t>
            </a:r>
            <a:r>
              <a:rPr lang="en-GB" sz="2000" dirty="0" smtClean="0"/>
              <a:t> </a:t>
            </a:r>
            <a:r>
              <a:rPr lang="en-GB" sz="2000" dirty="0" err="1" smtClean="0"/>
              <a:t>négatif</a:t>
            </a:r>
            <a:endParaRPr lang="en-GB" sz="2000" dirty="0" smtClean="0"/>
          </a:p>
          <a:p>
            <a:r>
              <a:rPr lang="en-GB" sz="2000" dirty="0" err="1" smtClean="0"/>
              <a:t>Réponse</a:t>
            </a:r>
            <a:r>
              <a:rPr lang="en-GB" sz="2000" dirty="0" smtClean="0"/>
              <a:t> </a:t>
            </a:r>
            <a:r>
              <a:rPr lang="en-GB" sz="2000" dirty="0" err="1" smtClean="0"/>
              <a:t>asymétrique</a:t>
            </a:r>
            <a:r>
              <a:rPr lang="en-GB" sz="2000" dirty="0" smtClean="0"/>
              <a:t> </a:t>
            </a:r>
            <a:r>
              <a:rPr lang="en-GB" sz="2000" dirty="0" err="1" smtClean="0"/>
              <a:t>vers</a:t>
            </a:r>
            <a:r>
              <a:rPr lang="en-GB" sz="2000" dirty="0" smtClean="0"/>
              <a:t> </a:t>
            </a:r>
            <a:r>
              <a:rPr lang="en-GB" sz="2000" dirty="0" err="1" smtClean="0"/>
              <a:t>l’été</a:t>
            </a:r>
            <a:endParaRPr lang="en-GB" sz="2000" dirty="0" smtClean="0"/>
          </a:p>
          <a:p>
            <a:r>
              <a:rPr lang="en-GB" sz="2000" dirty="0" err="1" smtClean="0"/>
              <a:t>Forçage</a:t>
            </a:r>
            <a:r>
              <a:rPr lang="en-GB" sz="2000" dirty="0" smtClean="0"/>
              <a:t> </a:t>
            </a:r>
            <a:r>
              <a:rPr lang="en-GB" sz="2000" dirty="0" err="1" smtClean="0"/>
              <a:t>estival</a:t>
            </a:r>
            <a:r>
              <a:rPr lang="en-GB" sz="2000" dirty="0" smtClean="0"/>
              <a:t> </a:t>
            </a:r>
            <a:r>
              <a:rPr lang="en-GB" sz="2000" dirty="0" err="1" smtClean="0"/>
              <a:t>est</a:t>
            </a:r>
            <a:r>
              <a:rPr lang="en-GB" sz="2000" dirty="0" smtClean="0"/>
              <a:t> </a:t>
            </a:r>
            <a:r>
              <a:rPr lang="en-GB" sz="2000" dirty="0" err="1" smtClean="0"/>
              <a:t>positif</a:t>
            </a:r>
            <a:r>
              <a:rPr lang="en-GB" sz="2000" dirty="0" smtClean="0"/>
              <a:t>, la </a:t>
            </a:r>
            <a:r>
              <a:rPr lang="en-GB" sz="2000" dirty="0" err="1" smtClean="0"/>
              <a:t>chaleur</a:t>
            </a:r>
            <a:r>
              <a:rPr lang="en-GB" sz="2000" dirty="0" smtClean="0"/>
              <a:t> se </a:t>
            </a:r>
            <a:r>
              <a:rPr lang="en-GB" sz="2000" dirty="0" err="1" smtClean="0"/>
              <a:t>stocke</a:t>
            </a:r>
            <a:r>
              <a:rPr lang="en-GB" sz="2000" dirty="0" smtClean="0"/>
              <a:t> </a:t>
            </a:r>
            <a:r>
              <a:rPr lang="en-GB" sz="2000" dirty="0" err="1" smtClean="0"/>
              <a:t>dans</a:t>
            </a:r>
            <a:r>
              <a:rPr lang="en-GB" sz="2000" dirty="0" smtClean="0"/>
              <a:t> </a:t>
            </a:r>
            <a:r>
              <a:rPr lang="en-GB" sz="2000" dirty="0" err="1" smtClean="0"/>
              <a:t>l’océan</a:t>
            </a:r>
            <a:r>
              <a:rPr lang="en-GB" sz="2000" dirty="0" smtClean="0"/>
              <a:t> et le conserve </a:t>
            </a:r>
            <a:r>
              <a:rPr lang="en-GB" sz="2000" dirty="0" err="1" smtClean="0"/>
              <a:t>relativement</a:t>
            </a:r>
            <a:r>
              <a:rPr lang="en-GB" sz="2000" dirty="0" smtClean="0"/>
              <a:t> </a:t>
            </a:r>
            <a:r>
              <a:rPr lang="en-GB" sz="2000" dirty="0" err="1" smtClean="0"/>
              <a:t>chaud</a:t>
            </a:r>
            <a:r>
              <a:rPr lang="en-GB" sz="2000" dirty="0" smtClean="0"/>
              <a:t> </a:t>
            </a:r>
            <a:r>
              <a:rPr lang="en-GB" sz="2000" dirty="0" err="1" smtClean="0"/>
              <a:t>malgré</a:t>
            </a:r>
            <a:r>
              <a:rPr lang="en-GB" sz="2000" dirty="0" smtClean="0"/>
              <a:t> un </a:t>
            </a:r>
            <a:r>
              <a:rPr lang="en-GB" sz="2000" dirty="0" err="1" smtClean="0"/>
              <a:t>forçage</a:t>
            </a:r>
            <a:r>
              <a:rPr lang="en-GB" sz="2000" dirty="0" smtClean="0"/>
              <a:t> </a:t>
            </a:r>
            <a:r>
              <a:rPr lang="en-GB" sz="2000" dirty="0" err="1" smtClean="0"/>
              <a:t>radiatif</a:t>
            </a:r>
            <a:r>
              <a:rPr lang="en-GB" sz="2000" dirty="0" smtClean="0"/>
              <a:t> </a:t>
            </a:r>
            <a:r>
              <a:rPr lang="en-GB" sz="2000" dirty="0" err="1" smtClean="0"/>
              <a:t>négatif</a:t>
            </a:r>
            <a:r>
              <a:rPr lang="en-GB" sz="2000" dirty="0" smtClean="0"/>
              <a:t> en hiver</a:t>
            </a:r>
            <a:endParaRPr lang="en-GB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403" y="-25403"/>
            <a:ext cx="4679997" cy="3323643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0" y="3534357"/>
            <a:ext cx="9144000" cy="3323643"/>
            <a:chOff x="0" y="3534357"/>
            <a:chExt cx="9144000" cy="332364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4003" y="3534357"/>
              <a:ext cx="4679997" cy="332364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34357"/>
              <a:ext cx="4679997" cy="3323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11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974" y="181498"/>
            <a:ext cx="4021559" cy="1063102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Un role pour      El Nino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372" y="2044440"/>
            <a:ext cx="3650765" cy="4474895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Un lien avec Nino permanent </a:t>
            </a:r>
            <a:r>
              <a:rPr lang="en-GB" sz="2000" dirty="0" err="1" smtClean="0"/>
              <a:t>à</a:t>
            </a:r>
            <a:r>
              <a:rPr lang="en-GB" sz="2000" dirty="0" smtClean="0"/>
              <a:t> </a:t>
            </a:r>
            <a:r>
              <a:rPr lang="en-GB" sz="2000" dirty="0" err="1" smtClean="0"/>
              <a:t>l’Holocène</a:t>
            </a:r>
            <a:r>
              <a:rPr lang="en-GB" sz="2000" dirty="0" smtClean="0"/>
              <a:t>?…</a:t>
            </a:r>
          </a:p>
          <a:p>
            <a:r>
              <a:rPr lang="en-GB" sz="2000" dirty="0" smtClean="0"/>
              <a:t>Correlation de la temperature de surface avec </a:t>
            </a:r>
            <a:r>
              <a:rPr lang="en-GB" sz="2000" dirty="0" err="1" smtClean="0"/>
              <a:t>l’indice</a:t>
            </a:r>
            <a:r>
              <a:rPr lang="en-GB" sz="2000" dirty="0" smtClean="0"/>
              <a:t> Nino3.4 </a:t>
            </a:r>
            <a:r>
              <a:rPr lang="en-GB" sz="2000" dirty="0" err="1" smtClean="0"/>
              <a:t>durant</a:t>
            </a:r>
            <a:r>
              <a:rPr lang="en-GB" sz="2000" dirty="0" smtClean="0"/>
              <a:t> </a:t>
            </a:r>
            <a:r>
              <a:rPr lang="en-GB" sz="2000" dirty="0" err="1" smtClean="0"/>
              <a:t>l’été</a:t>
            </a:r>
            <a:r>
              <a:rPr lang="en-GB" sz="2000" dirty="0" smtClean="0"/>
              <a:t> austral </a:t>
            </a:r>
            <a:r>
              <a:rPr lang="en-GB" sz="2000" dirty="0" err="1" smtClean="0"/>
              <a:t>dans</a:t>
            </a:r>
            <a:r>
              <a:rPr lang="en-GB" sz="2000" dirty="0" smtClean="0"/>
              <a:t> </a:t>
            </a:r>
            <a:r>
              <a:rPr lang="en-GB" sz="2000" dirty="0" err="1" smtClean="0"/>
              <a:t>réanalyse</a:t>
            </a:r>
            <a:r>
              <a:rPr lang="en-GB" sz="2000" dirty="0" smtClean="0"/>
              <a:t> </a:t>
            </a:r>
            <a:r>
              <a:rPr lang="en-GB" sz="2000" dirty="0" err="1" smtClean="0"/>
              <a:t>atmopshérique</a:t>
            </a:r>
            <a:endParaRPr lang="en-GB" sz="2000" dirty="0" smtClean="0"/>
          </a:p>
          <a:p>
            <a:r>
              <a:rPr lang="en-GB" sz="2000" dirty="0" smtClean="0"/>
              <a:t>Pas de lien </a:t>
            </a:r>
            <a:r>
              <a:rPr lang="en-GB" sz="2000" dirty="0" err="1" smtClean="0"/>
              <a:t>clair</a:t>
            </a:r>
            <a:r>
              <a:rPr lang="en-GB" sz="2000" dirty="0" smtClean="0"/>
              <a:t> </a:t>
            </a:r>
            <a:r>
              <a:rPr lang="en-GB" sz="2000" dirty="0" err="1" smtClean="0"/>
              <a:t>à</a:t>
            </a:r>
            <a:r>
              <a:rPr lang="en-GB" sz="2000" dirty="0" smtClean="0"/>
              <a:t> </a:t>
            </a:r>
            <a:r>
              <a:rPr lang="en-GB" sz="2000" dirty="0" err="1" smtClean="0"/>
              <a:t>Pridz</a:t>
            </a:r>
            <a:r>
              <a:rPr lang="en-GB" sz="2000" dirty="0" smtClean="0"/>
              <a:t> Bay, </a:t>
            </a:r>
            <a:r>
              <a:rPr lang="en-GB" sz="2000" dirty="0" err="1" smtClean="0"/>
              <a:t>positif</a:t>
            </a:r>
            <a:r>
              <a:rPr lang="en-GB" sz="2000" dirty="0" smtClean="0"/>
              <a:t> en Terre </a:t>
            </a:r>
            <a:r>
              <a:rPr lang="en-GB" sz="2000" dirty="0" err="1" smtClean="0"/>
              <a:t>Adélie</a:t>
            </a:r>
            <a:r>
              <a:rPr lang="en-GB" sz="2000" dirty="0" smtClean="0"/>
              <a:t> et </a:t>
            </a:r>
            <a:r>
              <a:rPr lang="en-GB" sz="2000" dirty="0" err="1" smtClean="0"/>
              <a:t>négatif</a:t>
            </a:r>
            <a:r>
              <a:rPr lang="en-GB" sz="2000" dirty="0" smtClean="0"/>
              <a:t> </a:t>
            </a:r>
            <a:r>
              <a:rPr lang="en-GB" sz="2000" dirty="0" err="1" smtClean="0"/>
              <a:t>à</a:t>
            </a:r>
            <a:r>
              <a:rPr lang="en-GB" sz="2000" dirty="0" smtClean="0"/>
              <a:t> Palmer Deep</a:t>
            </a:r>
          </a:p>
          <a:p>
            <a:r>
              <a:rPr lang="en-GB" sz="2000" dirty="0" smtClean="0"/>
              <a:t>A priori ne </a:t>
            </a:r>
            <a:r>
              <a:rPr lang="en-GB" sz="2000" dirty="0" err="1" smtClean="0"/>
              <a:t>permet</a:t>
            </a:r>
            <a:r>
              <a:rPr lang="en-GB" sz="2000" dirty="0" smtClean="0"/>
              <a:t> pas de </a:t>
            </a:r>
            <a:r>
              <a:rPr lang="en-GB" sz="2000" dirty="0" err="1" smtClean="0"/>
              <a:t>bien</a:t>
            </a:r>
            <a:r>
              <a:rPr lang="en-GB" sz="2000" dirty="0" smtClean="0"/>
              <a:t> </a:t>
            </a:r>
            <a:r>
              <a:rPr lang="en-GB" sz="2000" dirty="0" err="1" smtClean="0"/>
              <a:t>expliquer</a:t>
            </a:r>
            <a:r>
              <a:rPr lang="en-GB" sz="2000" dirty="0" smtClean="0"/>
              <a:t> les </a:t>
            </a:r>
            <a:r>
              <a:rPr lang="en-GB" sz="2000" dirty="0" err="1" smtClean="0"/>
              <a:t>données</a:t>
            </a:r>
            <a:r>
              <a:rPr lang="en-GB" sz="2000" dirty="0" smtClean="0"/>
              <a:t>…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005" y="3023043"/>
            <a:ext cx="5399995" cy="3834957"/>
          </a:xfrm>
          <a:prstGeom prst="rect">
            <a:avLst/>
          </a:prstGeom>
        </p:spPr>
      </p:pic>
      <p:grpSp>
        <p:nvGrpSpPr>
          <p:cNvPr id="16" name="Grouper 15"/>
          <p:cNvGrpSpPr/>
          <p:nvPr/>
        </p:nvGrpSpPr>
        <p:grpSpPr>
          <a:xfrm>
            <a:off x="4418624" y="4240"/>
            <a:ext cx="4725376" cy="2921605"/>
            <a:chOff x="4418624" y="4240"/>
            <a:chExt cx="4725376" cy="2921605"/>
          </a:xfrm>
        </p:grpSpPr>
        <p:grpSp>
          <p:nvGrpSpPr>
            <p:cNvPr id="13" name="Grouper 12"/>
            <p:cNvGrpSpPr>
              <a:grpSpLocks noChangeAspect="1"/>
            </p:cNvGrpSpPr>
            <p:nvPr/>
          </p:nvGrpSpPr>
          <p:grpSpPr>
            <a:xfrm>
              <a:off x="4418624" y="118539"/>
              <a:ext cx="4725376" cy="2807306"/>
              <a:chOff x="1913466" y="3920067"/>
              <a:chExt cx="4344549" cy="2581060"/>
            </a:xfrm>
          </p:grpSpPr>
          <p:grpSp>
            <p:nvGrpSpPr>
              <p:cNvPr id="11" name="Grouper 10"/>
              <p:cNvGrpSpPr/>
              <p:nvPr/>
            </p:nvGrpSpPr>
            <p:grpSpPr>
              <a:xfrm>
                <a:off x="1913466" y="3920067"/>
                <a:ext cx="3971842" cy="2581060"/>
                <a:chOff x="1913466" y="3920067"/>
                <a:chExt cx="3971842" cy="2581060"/>
              </a:xfrm>
            </p:grpSpPr>
            <p:grpSp>
              <p:nvGrpSpPr>
                <p:cNvPr id="9" name="Grouper 8"/>
                <p:cNvGrpSpPr/>
                <p:nvPr/>
              </p:nvGrpSpPr>
              <p:grpSpPr>
                <a:xfrm>
                  <a:off x="1913466" y="3920067"/>
                  <a:ext cx="3971842" cy="2581060"/>
                  <a:chOff x="1913466" y="3920067"/>
                  <a:chExt cx="3971842" cy="2581060"/>
                </a:xfrm>
              </p:grpSpPr>
              <p:pic>
                <p:nvPicPr>
                  <p:cNvPr id="4" name="Image 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913466" y="3920067"/>
                    <a:ext cx="3971842" cy="2160000"/>
                  </a:xfrm>
                  <a:prstGeom prst="rect">
                    <a:avLst/>
                  </a:prstGeom>
                </p:spPr>
              </p:pic>
              <p:pic>
                <p:nvPicPr>
                  <p:cNvPr id="5" name="Image 4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344593" y="6062142"/>
                    <a:ext cx="3167978" cy="43898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" name="Rectangle 9"/>
                <p:cNvSpPr/>
                <p:nvPr/>
              </p:nvSpPr>
              <p:spPr>
                <a:xfrm>
                  <a:off x="4555068" y="3920067"/>
                  <a:ext cx="1330240" cy="25061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" name="ZoneTexte 11"/>
              <p:cNvSpPr txBox="1"/>
              <p:nvPr/>
            </p:nvSpPr>
            <p:spPr>
              <a:xfrm>
                <a:off x="4555068" y="6239933"/>
                <a:ext cx="1702947" cy="24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/>
                  <a:t>Pike et al. </a:t>
                </a:r>
                <a:r>
                  <a:rPr lang="en-GB" sz="1100" i="1" dirty="0" smtClean="0"/>
                  <a:t>Nat. </a:t>
                </a:r>
                <a:r>
                  <a:rPr lang="en-GB" sz="1100" i="1" dirty="0" err="1" smtClean="0"/>
                  <a:t>Geosc</a:t>
                </a:r>
                <a:r>
                  <a:rPr lang="en-GB" sz="1100" i="1" dirty="0" smtClean="0"/>
                  <a:t>.</a:t>
                </a:r>
                <a:r>
                  <a:rPr lang="en-GB" sz="1100" dirty="0" smtClean="0"/>
                  <a:t> 2013</a:t>
                </a:r>
                <a:endParaRPr lang="en-GB" sz="1100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649243" y="118538"/>
              <a:ext cx="1446844" cy="228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04186" y="4240"/>
              <a:ext cx="490111" cy="228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5702218" y="5816597"/>
            <a:ext cx="2277246" cy="457399"/>
            <a:chOff x="3099532" y="1684864"/>
            <a:chExt cx="3415865" cy="457399"/>
          </a:xfrm>
        </p:grpSpPr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5867402" y="1684864"/>
              <a:ext cx="647995" cy="43200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Ellipse 18"/>
            <p:cNvSpPr>
              <a:spLocks/>
            </p:cNvSpPr>
            <p:nvPr/>
          </p:nvSpPr>
          <p:spPr>
            <a:xfrm>
              <a:off x="3099532" y="1710265"/>
              <a:ext cx="647999" cy="431998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2659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197218"/>
            <a:ext cx="8042276" cy="883024"/>
          </a:xfrm>
        </p:spPr>
        <p:txBody>
          <a:bodyPr/>
          <a:lstStyle/>
          <a:p>
            <a:r>
              <a:rPr lang="en-GB" sz="3600" dirty="0" smtClean="0"/>
              <a:t>Perspectives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933" y="1024479"/>
            <a:ext cx="8754534" cy="4902192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 err="1" smtClean="0"/>
              <a:t>Ajouter</a:t>
            </a:r>
            <a:r>
              <a:rPr lang="en-GB" sz="2200" dirty="0" smtClean="0"/>
              <a:t> </a:t>
            </a:r>
            <a:r>
              <a:rPr lang="en-GB" sz="2200" dirty="0" err="1" smtClean="0"/>
              <a:t>traceurs</a:t>
            </a:r>
            <a:r>
              <a:rPr lang="en-GB" sz="2200" dirty="0" smtClean="0"/>
              <a:t> off-line </a:t>
            </a:r>
            <a:r>
              <a:rPr lang="en-GB" sz="2200" dirty="0" err="1" smtClean="0"/>
              <a:t>dans</a:t>
            </a:r>
            <a:r>
              <a:rPr lang="en-GB" sz="2200" dirty="0" smtClean="0"/>
              <a:t> </a:t>
            </a:r>
            <a:r>
              <a:rPr lang="en-GB" sz="2200" dirty="0" err="1" smtClean="0"/>
              <a:t>simu</a:t>
            </a:r>
            <a:r>
              <a:rPr lang="en-GB" sz="2200" dirty="0" smtClean="0"/>
              <a:t> </a:t>
            </a:r>
            <a:r>
              <a:rPr lang="en-GB" sz="2200" dirty="0" err="1" smtClean="0"/>
              <a:t>HosMed</a:t>
            </a:r>
            <a:r>
              <a:rPr lang="en-GB" sz="2200" dirty="0" smtClean="0"/>
              <a:t> (avec Jean-Claude </a:t>
            </a:r>
            <a:r>
              <a:rPr lang="en-GB" sz="2200" dirty="0" err="1" smtClean="0"/>
              <a:t>Dutay</a:t>
            </a:r>
            <a:r>
              <a:rPr lang="en-GB" sz="2200" dirty="0" smtClean="0"/>
              <a:t>)</a:t>
            </a:r>
          </a:p>
          <a:p>
            <a:r>
              <a:rPr lang="en-GB" sz="2200" dirty="0" err="1" smtClean="0"/>
              <a:t>Mettre</a:t>
            </a:r>
            <a:r>
              <a:rPr lang="en-GB" sz="2200" dirty="0" smtClean="0"/>
              <a:t> </a:t>
            </a:r>
            <a:r>
              <a:rPr lang="en-GB" sz="2200" dirty="0" err="1" smtClean="0"/>
              <a:t>bouées</a:t>
            </a:r>
            <a:r>
              <a:rPr lang="en-GB" sz="2200" dirty="0" smtClean="0"/>
              <a:t> </a:t>
            </a:r>
            <a:r>
              <a:rPr lang="en-GB" sz="2200" dirty="0" err="1" smtClean="0"/>
              <a:t>Lagrangienne</a:t>
            </a:r>
            <a:r>
              <a:rPr lang="en-GB" sz="2200" dirty="0" smtClean="0"/>
              <a:t> pour </a:t>
            </a:r>
            <a:r>
              <a:rPr lang="en-GB" sz="2200" dirty="0" err="1" smtClean="0"/>
              <a:t>comprendre</a:t>
            </a:r>
            <a:r>
              <a:rPr lang="en-GB" sz="2200" dirty="0" smtClean="0"/>
              <a:t> </a:t>
            </a:r>
            <a:r>
              <a:rPr lang="en-GB" sz="2200" dirty="0" err="1" smtClean="0"/>
              <a:t>dynamique</a:t>
            </a:r>
            <a:r>
              <a:rPr lang="en-GB" sz="2200" dirty="0" smtClean="0"/>
              <a:t> (avec Pierre Sepulchre, </a:t>
            </a:r>
            <a:r>
              <a:rPr lang="en-GB" sz="2200" dirty="0" err="1" smtClean="0"/>
              <a:t>où</a:t>
            </a:r>
            <a:r>
              <a:rPr lang="en-GB" sz="2200" dirty="0" smtClean="0"/>
              <a:t> ? </a:t>
            </a:r>
            <a:r>
              <a:rPr lang="en-GB" sz="2200" dirty="0" err="1" smtClean="0"/>
              <a:t>nn</a:t>
            </a:r>
            <a:r>
              <a:rPr lang="en-GB" sz="2200" dirty="0" smtClean="0"/>
              <a:t> Med. ? En </a:t>
            </a:r>
            <a:r>
              <a:rPr lang="en-GB" sz="2200" dirty="0" err="1" smtClean="0"/>
              <a:t>Floride</a:t>
            </a:r>
            <a:r>
              <a:rPr lang="en-GB" sz="2200" dirty="0" smtClean="0"/>
              <a:t> ?)</a:t>
            </a:r>
          </a:p>
          <a:p>
            <a:r>
              <a:rPr lang="en-GB" sz="2200" dirty="0" smtClean="0"/>
              <a:t>Nouvelle simulation avec Gibraltar </a:t>
            </a:r>
            <a:r>
              <a:rPr lang="en-GB" sz="2200" dirty="0" err="1" smtClean="0"/>
              <a:t>fermé</a:t>
            </a:r>
            <a:r>
              <a:rPr lang="en-GB" sz="2200" dirty="0" smtClean="0"/>
              <a:t> ?</a:t>
            </a:r>
          </a:p>
          <a:p>
            <a:r>
              <a:rPr lang="en-GB" sz="2200" dirty="0" err="1" smtClean="0"/>
              <a:t>Comparaison</a:t>
            </a:r>
            <a:r>
              <a:rPr lang="en-GB" sz="2200" dirty="0" smtClean="0"/>
              <a:t> simulation </a:t>
            </a:r>
            <a:r>
              <a:rPr lang="en-GB" sz="2200" dirty="0" err="1" smtClean="0"/>
              <a:t>d’Olivier</a:t>
            </a:r>
            <a:r>
              <a:rPr lang="en-GB" sz="2200" dirty="0" smtClean="0"/>
              <a:t> avec compilation </a:t>
            </a:r>
            <a:r>
              <a:rPr lang="en-GB" sz="2200" dirty="0" err="1" smtClean="0"/>
              <a:t>Yannick</a:t>
            </a:r>
            <a:r>
              <a:rPr lang="en-GB" sz="2200" dirty="0" smtClean="0"/>
              <a:t> et </a:t>
            </a:r>
            <a:r>
              <a:rPr lang="en-GB" sz="2200" dirty="0" err="1" smtClean="0"/>
              <a:t>nouvelles</a:t>
            </a:r>
            <a:r>
              <a:rPr lang="en-GB" sz="2200" dirty="0" smtClean="0"/>
              <a:t> </a:t>
            </a:r>
            <a:r>
              <a:rPr lang="en-GB" sz="2200" dirty="0" err="1" smtClean="0"/>
              <a:t>données</a:t>
            </a:r>
            <a:r>
              <a:rPr lang="en-GB" sz="2200" dirty="0" smtClean="0"/>
              <a:t> du </a:t>
            </a:r>
            <a:r>
              <a:rPr lang="en-GB" sz="2200" dirty="0" err="1" smtClean="0"/>
              <a:t>projet</a:t>
            </a:r>
            <a:r>
              <a:rPr lang="en-GB" sz="2200" dirty="0" smtClean="0"/>
              <a:t> </a:t>
            </a:r>
          </a:p>
          <a:p>
            <a:r>
              <a:rPr lang="en-GB" sz="2200" dirty="0" smtClean="0"/>
              <a:t>Utilisation “pseudo-proxy” pour </a:t>
            </a:r>
            <a:r>
              <a:rPr lang="en-GB" sz="2200" dirty="0" err="1" smtClean="0"/>
              <a:t>évaluer</a:t>
            </a:r>
            <a:r>
              <a:rPr lang="en-GB" sz="2200" dirty="0" smtClean="0"/>
              <a:t> localisation proxy / modes de </a:t>
            </a:r>
            <a:r>
              <a:rPr lang="en-GB" sz="2200" dirty="0" err="1" smtClean="0"/>
              <a:t>grande</a:t>
            </a:r>
            <a:r>
              <a:rPr lang="en-GB" sz="2200" dirty="0" smtClean="0"/>
              <a:t> </a:t>
            </a:r>
            <a:r>
              <a:rPr lang="en-GB" sz="2200" dirty="0" err="1" smtClean="0"/>
              <a:t>échelle</a:t>
            </a:r>
            <a:r>
              <a:rPr lang="en-GB" sz="2200" dirty="0" smtClean="0"/>
              <a:t> (AMO…)</a:t>
            </a:r>
          </a:p>
          <a:p>
            <a:r>
              <a:rPr lang="en-GB" sz="2200" dirty="0" err="1" smtClean="0"/>
              <a:t>Projet</a:t>
            </a:r>
            <a:r>
              <a:rPr lang="en-GB" sz="2200" dirty="0" smtClean="0"/>
              <a:t> THROL de P. </a:t>
            </a:r>
            <a:r>
              <a:rPr lang="en-GB" sz="2200" dirty="0" err="1" smtClean="0"/>
              <a:t>Braconnot</a:t>
            </a:r>
            <a:r>
              <a:rPr lang="en-GB" sz="2200" dirty="0" smtClean="0"/>
              <a:t> </a:t>
            </a:r>
            <a:r>
              <a:rPr lang="en-GB" sz="2200" dirty="0" err="1" smtClean="0"/>
              <a:t>accepté</a:t>
            </a:r>
            <a:r>
              <a:rPr lang="en-GB" sz="2200" dirty="0"/>
              <a:t> </a:t>
            </a:r>
            <a:r>
              <a:rPr lang="en-GB" sz="2200" dirty="0" smtClean="0"/>
              <a:t>= Transient Holocene simulation !</a:t>
            </a:r>
          </a:p>
          <a:p>
            <a:r>
              <a:rPr lang="en-GB" sz="2200" dirty="0" err="1" smtClean="0"/>
              <a:t>Arrivée</a:t>
            </a:r>
            <a:r>
              <a:rPr lang="en-GB" sz="2200" dirty="0" smtClean="0"/>
              <a:t> de </a:t>
            </a:r>
            <a:r>
              <a:rPr lang="en-GB" sz="2200" dirty="0" err="1" smtClean="0"/>
              <a:t>Alina</a:t>
            </a:r>
            <a:r>
              <a:rPr lang="en-GB" sz="2200" dirty="0" smtClean="0"/>
              <a:t> </a:t>
            </a:r>
            <a:r>
              <a:rPr lang="en-GB" sz="2200" dirty="0" err="1" smtClean="0"/>
              <a:t>Gainusa-Bogdan</a:t>
            </a:r>
            <a:r>
              <a:rPr lang="en-GB" sz="2200" dirty="0" smtClean="0"/>
              <a:t> en </a:t>
            </a:r>
            <a:r>
              <a:rPr lang="en-GB" sz="2200" dirty="0" err="1" smtClean="0"/>
              <a:t>Avril</a:t>
            </a:r>
            <a:r>
              <a:rPr lang="en-GB" sz="2200" dirty="0" smtClean="0"/>
              <a:t> 2016 sur le </a:t>
            </a:r>
            <a:r>
              <a:rPr lang="en-GB" sz="2200" dirty="0" err="1" smtClean="0"/>
              <a:t>projet</a:t>
            </a:r>
            <a:r>
              <a:rPr lang="en-GB" sz="2200" dirty="0" smtClean="0"/>
              <a:t> (18 </a:t>
            </a:r>
            <a:r>
              <a:rPr lang="en-GB" sz="2200" dirty="0" err="1" smtClean="0"/>
              <a:t>mois</a:t>
            </a:r>
            <a:r>
              <a:rPr lang="en-GB" sz="2200" dirty="0" smtClean="0"/>
              <a:t> de postdoc)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72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6409870" cy="1545696"/>
          </a:xfrm>
        </p:spPr>
        <p:txBody>
          <a:bodyPr/>
          <a:lstStyle/>
          <a:p>
            <a:r>
              <a:rPr lang="en-GB" dirty="0" err="1"/>
              <a:t>C</a:t>
            </a:r>
            <a:r>
              <a:rPr lang="en-GB" dirty="0" err="1" smtClean="0"/>
              <a:t>hantiers</a:t>
            </a:r>
            <a:r>
              <a:rPr lang="en-GB" dirty="0" smtClean="0"/>
              <a:t> en </a:t>
            </a:r>
            <a:r>
              <a:rPr lang="en-GB" dirty="0" err="1" smtClean="0"/>
              <a:t>cours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130" y="2446862"/>
            <a:ext cx="8771463" cy="366236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Simulation de </a:t>
            </a:r>
            <a:r>
              <a:rPr lang="en-GB" dirty="0" err="1" smtClean="0"/>
              <a:t>sensibilité</a:t>
            </a:r>
            <a:r>
              <a:rPr lang="en-GB" dirty="0" smtClean="0"/>
              <a:t> “Hosing </a:t>
            </a:r>
            <a:r>
              <a:rPr lang="en-GB" dirty="0" err="1" smtClean="0"/>
              <a:t>Mediterranée</a:t>
            </a:r>
            <a:r>
              <a:rPr lang="en-GB" dirty="0" smtClean="0"/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Analyse </a:t>
            </a:r>
            <a:r>
              <a:rPr lang="en-GB" dirty="0" err="1"/>
              <a:t>statistique</a:t>
            </a:r>
            <a:r>
              <a:rPr lang="en-GB" dirty="0"/>
              <a:t> de la compilation Holocene </a:t>
            </a:r>
            <a:r>
              <a:rPr lang="en-GB" dirty="0" err="1"/>
              <a:t>produite</a:t>
            </a:r>
            <a:r>
              <a:rPr lang="en-GB" dirty="0"/>
              <a:t> par  </a:t>
            </a:r>
            <a:r>
              <a:rPr lang="en-GB" dirty="0" err="1"/>
              <a:t>Yannick</a:t>
            </a:r>
            <a:r>
              <a:rPr lang="en-GB" dirty="0"/>
              <a:t> Mary et </a:t>
            </a:r>
            <a:r>
              <a:rPr lang="en-GB" dirty="0" err="1"/>
              <a:t>Frede</a:t>
            </a:r>
            <a:r>
              <a:rPr lang="en-GB" dirty="0"/>
              <a:t> </a:t>
            </a:r>
            <a:r>
              <a:rPr lang="en-GB" dirty="0" err="1"/>
              <a:t>Eynaud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Comparaison</a:t>
            </a:r>
            <a:r>
              <a:rPr lang="en-GB" dirty="0"/>
              <a:t> simulations de Olivier Marti avec </a:t>
            </a:r>
            <a:r>
              <a:rPr lang="en-GB" dirty="0" err="1"/>
              <a:t>données</a:t>
            </a:r>
            <a:r>
              <a:rPr lang="en-GB" dirty="0"/>
              <a:t> Xavier </a:t>
            </a:r>
            <a:r>
              <a:rPr lang="en-GB" dirty="0" err="1"/>
              <a:t>Crosta</a:t>
            </a:r>
            <a:r>
              <a:rPr lang="en-GB" dirty="0"/>
              <a:t> et </a:t>
            </a:r>
            <a:r>
              <a:rPr lang="en-GB" dirty="0" err="1"/>
              <a:t>Julien</a:t>
            </a:r>
            <a:r>
              <a:rPr lang="en-GB" dirty="0"/>
              <a:t> </a:t>
            </a:r>
            <a:r>
              <a:rPr lang="en-GB" dirty="0" err="1"/>
              <a:t>Crespin</a:t>
            </a:r>
            <a:r>
              <a:rPr lang="en-GB" dirty="0"/>
              <a:t> sur tout </a:t>
            </a:r>
            <a:r>
              <a:rPr lang="en-GB" dirty="0" err="1"/>
              <a:t>l’Holocène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07" y="-194727"/>
            <a:ext cx="2519993" cy="25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3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2239" y="-8472"/>
            <a:ext cx="4468756" cy="1134537"/>
          </a:xfrm>
        </p:spPr>
        <p:txBody>
          <a:bodyPr>
            <a:noAutofit/>
          </a:bodyPr>
          <a:lstStyle/>
          <a:p>
            <a:r>
              <a:rPr lang="en-GB" sz="3200" dirty="0" smtClean="0"/>
              <a:t>Simulation “Hosing” </a:t>
            </a:r>
            <a:r>
              <a:rPr lang="en-GB" sz="3200" dirty="0" err="1" smtClean="0"/>
              <a:t>Méditerranée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026782"/>
            <a:ext cx="4441122" cy="3672274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Modèle</a:t>
            </a:r>
            <a:r>
              <a:rPr lang="en-GB" sz="2000" dirty="0" smtClean="0"/>
              <a:t> </a:t>
            </a:r>
            <a:r>
              <a:rPr lang="en-GB" sz="2000" dirty="0" err="1" smtClean="0"/>
              <a:t>utilisé</a:t>
            </a:r>
            <a:r>
              <a:rPr lang="en-GB" sz="2000" dirty="0" smtClean="0"/>
              <a:t> : IPSL-CM5A-LR</a:t>
            </a:r>
          </a:p>
          <a:p>
            <a:r>
              <a:rPr lang="en-GB" sz="2000" dirty="0" smtClean="0"/>
              <a:t>On </a:t>
            </a:r>
            <a:r>
              <a:rPr lang="en-GB" sz="2000" dirty="0" err="1" smtClean="0"/>
              <a:t>ajoute</a:t>
            </a:r>
            <a:r>
              <a:rPr lang="en-GB" sz="2000" dirty="0" smtClean="0"/>
              <a:t> 100 mSv </a:t>
            </a:r>
            <a:r>
              <a:rPr lang="en-GB" sz="2000" dirty="0" err="1" smtClean="0"/>
              <a:t>d’eau</a:t>
            </a:r>
            <a:r>
              <a:rPr lang="en-GB" sz="2000" dirty="0" smtClean="0"/>
              <a:t> </a:t>
            </a:r>
            <a:r>
              <a:rPr lang="en-GB" sz="2000" dirty="0" err="1" smtClean="0"/>
              <a:t>douce</a:t>
            </a:r>
            <a:r>
              <a:rPr lang="en-GB" sz="2000" dirty="0" smtClean="0"/>
              <a:t> </a:t>
            </a:r>
            <a:r>
              <a:rPr lang="en-GB" sz="2000" dirty="0" err="1" smtClean="0"/>
              <a:t>mis</a:t>
            </a:r>
            <a:r>
              <a:rPr lang="en-GB" sz="2000" dirty="0" smtClean="0"/>
              <a:t> </a:t>
            </a:r>
            <a:r>
              <a:rPr lang="en-GB" sz="2000" dirty="0" err="1" smtClean="0"/>
              <a:t>homogénement</a:t>
            </a:r>
            <a:r>
              <a:rPr lang="en-GB" sz="2000" dirty="0" smtClean="0"/>
              <a:t> </a:t>
            </a:r>
            <a:r>
              <a:rPr lang="en-GB" sz="2000" dirty="0" err="1" smtClean="0"/>
              <a:t>dans</a:t>
            </a:r>
            <a:r>
              <a:rPr lang="en-GB" sz="2000" dirty="0" smtClean="0"/>
              <a:t> la </a:t>
            </a:r>
            <a:r>
              <a:rPr lang="en-GB" sz="2000" dirty="0" err="1" smtClean="0"/>
              <a:t>Mediterranée</a:t>
            </a:r>
            <a:r>
              <a:rPr lang="en-GB" sz="2000" dirty="0" smtClean="0"/>
              <a:t> (</a:t>
            </a:r>
            <a:r>
              <a:rPr lang="en-GB" sz="2000" b="1" dirty="0" err="1" smtClean="0"/>
              <a:t>HosMed</a:t>
            </a:r>
            <a:r>
              <a:rPr lang="en-GB" sz="2000" dirty="0" smtClean="0"/>
              <a:t>)</a:t>
            </a:r>
          </a:p>
          <a:p>
            <a:pPr marL="0" indent="0">
              <a:buNone/>
            </a:pPr>
            <a:r>
              <a:rPr lang="en-GB" sz="2000" dirty="0" smtClean="0"/>
              <a:t> (pour </a:t>
            </a:r>
            <a:r>
              <a:rPr lang="en-GB" sz="2000" dirty="0" err="1" smtClean="0"/>
              <a:t>comparaison</a:t>
            </a:r>
            <a:r>
              <a:rPr lang="en-GB" sz="2000" dirty="0" smtClean="0"/>
              <a:t>: </a:t>
            </a:r>
            <a:r>
              <a:rPr lang="en-GB" sz="2000" dirty="0" err="1" smtClean="0"/>
              <a:t>débit</a:t>
            </a:r>
            <a:r>
              <a:rPr lang="en-GB" sz="2000" dirty="0" smtClean="0"/>
              <a:t> </a:t>
            </a:r>
            <a:r>
              <a:rPr lang="en-GB" sz="2000" dirty="0" err="1" smtClean="0"/>
              <a:t>actuel</a:t>
            </a:r>
            <a:r>
              <a:rPr lang="en-GB" sz="2000" dirty="0" smtClean="0"/>
              <a:t> Nil=3 mSv ; </a:t>
            </a:r>
            <a:r>
              <a:rPr lang="en-GB" sz="2000" dirty="0" err="1" smtClean="0"/>
              <a:t>Amazone</a:t>
            </a:r>
            <a:r>
              <a:rPr lang="en-GB" sz="2000" dirty="0" smtClean="0"/>
              <a:t>=200 mSv)</a:t>
            </a:r>
          </a:p>
          <a:p>
            <a:r>
              <a:rPr lang="en-GB" sz="2000" dirty="0" smtClean="0"/>
              <a:t>300 </a:t>
            </a:r>
            <a:r>
              <a:rPr lang="en-GB" sz="2000" dirty="0" err="1" smtClean="0"/>
              <a:t>ans</a:t>
            </a:r>
            <a:r>
              <a:rPr lang="en-GB" sz="2000" dirty="0" smtClean="0"/>
              <a:t> de perturbation</a:t>
            </a:r>
            <a:endParaRPr lang="en-GB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854" y="16934"/>
            <a:ext cx="4644000" cy="677214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2138" y="1530628"/>
            <a:ext cx="4163389" cy="1206872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txBody>
          <a:bodyPr wrap="square" lIns="144000" tIns="140400" rIns="144000" bIns="140400" rtlCol="0">
            <a:spAutoFit/>
          </a:bodyPr>
          <a:lstStyle/>
          <a:p>
            <a:r>
              <a:rPr lang="en-GB" sz="2000" b="1" dirty="0" err="1" smtClean="0"/>
              <a:t>Objectif</a:t>
            </a:r>
            <a:r>
              <a:rPr lang="en-GB" sz="2000" dirty="0" smtClean="0"/>
              <a:t>: </a:t>
            </a:r>
            <a:r>
              <a:rPr lang="en-GB" sz="2000" i="1" dirty="0" err="1" smtClean="0"/>
              <a:t>Evaluer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l’influence</a:t>
            </a:r>
            <a:r>
              <a:rPr lang="en-GB" sz="2000" i="1" dirty="0" smtClean="0"/>
              <a:t> de la MOW sur la circulation </a:t>
            </a:r>
            <a:r>
              <a:rPr lang="en-GB" sz="2000" i="1" dirty="0" err="1" smtClean="0"/>
              <a:t>océanique</a:t>
            </a:r>
            <a:r>
              <a:rPr lang="en-GB" sz="2000" i="1" dirty="0" smtClean="0"/>
              <a:t> (diminution MOC ?) et le </a:t>
            </a:r>
            <a:r>
              <a:rPr lang="en-GB" sz="2000" i="1" dirty="0" err="1" smtClean="0"/>
              <a:t>climat</a:t>
            </a:r>
            <a:endParaRPr lang="en-GB" sz="2000" i="1" dirty="0"/>
          </a:p>
        </p:txBody>
      </p:sp>
      <p:grpSp>
        <p:nvGrpSpPr>
          <p:cNvPr id="6" name="Grouper 5"/>
          <p:cNvGrpSpPr/>
          <p:nvPr/>
        </p:nvGrpSpPr>
        <p:grpSpPr>
          <a:xfrm>
            <a:off x="4441122" y="6580832"/>
            <a:ext cx="4702878" cy="305584"/>
            <a:chOff x="347818" y="6604001"/>
            <a:chExt cx="3960000" cy="305587"/>
          </a:xfrm>
        </p:grpSpPr>
        <p:sp>
          <p:nvSpPr>
            <p:cNvPr id="7" name="ZoneTexte 6"/>
            <p:cNvSpPr txBox="1"/>
            <p:nvPr/>
          </p:nvSpPr>
          <p:spPr>
            <a:xfrm>
              <a:off x="347818" y="6647978"/>
              <a:ext cx="39600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Longitude</a:t>
              </a:r>
              <a:endParaRPr lang="en-GB" sz="11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691468" y="6604001"/>
              <a:ext cx="3217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O°</a:t>
              </a:r>
              <a:endParaRPr lang="en-GB" sz="10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84200" y="6640197"/>
              <a:ext cx="5926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8O°W</a:t>
              </a:r>
              <a:endParaRPr lang="en-GB" sz="1000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157794" y="4114800"/>
            <a:ext cx="369332" cy="277785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dirty="0" err="1" smtClean="0"/>
              <a:t>Profondeur</a:t>
            </a:r>
            <a:r>
              <a:rPr lang="en-GB" sz="1200" dirty="0" smtClean="0"/>
              <a:t> (m)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8535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3"/>
            <a:ext cx="8229600" cy="6419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MOW </a:t>
            </a:r>
            <a:r>
              <a:rPr lang="en-GB" dirty="0" err="1" smtClean="0"/>
              <a:t>dans</a:t>
            </a:r>
            <a:r>
              <a:rPr lang="en-GB" dirty="0" smtClean="0"/>
              <a:t> IPSL-CM5A-LR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193" y="1032511"/>
            <a:ext cx="3959998" cy="57746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18" y="1022921"/>
            <a:ext cx="3960000" cy="57673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80533" y="897047"/>
            <a:ext cx="3427285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Simulation de </a:t>
            </a:r>
            <a:r>
              <a:rPr lang="en-GB" sz="1600" dirty="0" err="1" smtClean="0"/>
              <a:t>contrôle</a:t>
            </a:r>
            <a:r>
              <a:rPr lang="en-GB" sz="1600" dirty="0" smtClean="0"/>
              <a:t> IPSL</a:t>
            </a:r>
            <a:endParaRPr lang="en-GB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5036193" y="6647975"/>
            <a:ext cx="3960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Longitude</a:t>
            </a:r>
            <a:endParaRPr lang="en-GB" sz="1100" dirty="0"/>
          </a:p>
        </p:txBody>
      </p:sp>
      <p:sp>
        <p:nvSpPr>
          <p:cNvPr id="8" name="ZoneTexte 7"/>
          <p:cNvSpPr txBox="1"/>
          <p:nvPr/>
        </p:nvSpPr>
        <p:spPr>
          <a:xfrm>
            <a:off x="5432" y="4284133"/>
            <a:ext cx="369332" cy="262545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dirty="0" err="1" smtClean="0"/>
              <a:t>Profondeur</a:t>
            </a:r>
            <a:r>
              <a:rPr lang="en-GB" sz="1200" dirty="0" smtClean="0"/>
              <a:t> (m)</a:t>
            </a:r>
            <a:endParaRPr lang="en-GB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4683794" y="4283347"/>
            <a:ext cx="369332" cy="262545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dirty="0" err="1" smtClean="0"/>
              <a:t>Profondeur</a:t>
            </a:r>
            <a:r>
              <a:rPr lang="en-GB" sz="1200" dirty="0" smtClean="0"/>
              <a:t> (m)</a:t>
            </a:r>
            <a:endParaRPr lang="en-GB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8398931" y="6654800"/>
            <a:ext cx="592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O°</a:t>
            </a:r>
            <a:endParaRPr lang="en-GB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334002" y="6688666"/>
            <a:ext cx="592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8O°W</a:t>
            </a:r>
            <a:endParaRPr lang="en-GB" sz="1000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347818" y="6604001"/>
            <a:ext cx="3960000" cy="305584"/>
            <a:chOff x="347818" y="6604001"/>
            <a:chExt cx="3960000" cy="305584"/>
          </a:xfrm>
        </p:grpSpPr>
        <p:sp>
          <p:nvSpPr>
            <p:cNvPr id="6" name="ZoneTexte 5"/>
            <p:cNvSpPr txBox="1"/>
            <p:nvPr/>
          </p:nvSpPr>
          <p:spPr>
            <a:xfrm>
              <a:off x="347818" y="6647975"/>
              <a:ext cx="39600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/>
                <a:t>Longitude</a:t>
              </a:r>
              <a:endParaRPr lang="en-GB" sz="11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691468" y="6604001"/>
              <a:ext cx="3217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O°</a:t>
              </a:r>
              <a:endParaRPr lang="en-GB" sz="10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84200" y="6640197"/>
              <a:ext cx="5926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8O°W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449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10"/>
            <a:ext cx="8229600" cy="68997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Impact “hosing” </a:t>
            </a:r>
            <a:r>
              <a:rPr lang="en-GB" sz="3600" dirty="0" err="1" smtClean="0"/>
              <a:t>salinité</a:t>
            </a:r>
            <a:r>
              <a:rPr lang="en-GB" sz="3600" dirty="0" smtClean="0"/>
              <a:t> de surface</a:t>
            </a:r>
            <a:endParaRPr lang="en-GB" sz="3600" dirty="0"/>
          </a:p>
        </p:txBody>
      </p:sp>
      <p:pic>
        <p:nvPicPr>
          <p:cNvPr id="3" name="Image 2" descr="SS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64619"/>
            <a:ext cx="8279998" cy="5893381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3400133" y="3251202"/>
            <a:ext cx="2118467" cy="1029617"/>
            <a:chOff x="3400133" y="3251202"/>
            <a:chExt cx="2118467" cy="1029617"/>
          </a:xfrm>
        </p:grpSpPr>
        <p:cxnSp>
          <p:nvCxnSpPr>
            <p:cNvPr id="6" name="Connecteur droit avec flèche 5"/>
            <p:cNvCxnSpPr>
              <a:cxnSpLocks/>
            </p:cNvCxnSpPr>
            <p:nvPr/>
          </p:nvCxnSpPr>
          <p:spPr>
            <a:xfrm flipH="1">
              <a:off x="3505201" y="3251202"/>
              <a:ext cx="720000" cy="39716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3400133" y="3572933"/>
              <a:ext cx="2118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Freshwater leakage</a:t>
              </a:r>
              <a:endParaRPr lang="en-GB" sz="20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704865" y="789463"/>
            <a:ext cx="2160000" cy="54173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e 9"/>
          <p:cNvSpPr/>
          <p:nvPr/>
        </p:nvSpPr>
        <p:spPr>
          <a:xfrm>
            <a:off x="3183868" y="1628532"/>
            <a:ext cx="1997732" cy="1044000"/>
          </a:xfrm>
          <a:prstGeom prst="ellipse">
            <a:avLst/>
          </a:prstGeom>
          <a:noFill/>
          <a:ln w="571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524004" y="863021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: </a:t>
            </a:r>
            <a:r>
              <a:rPr lang="en-GB" dirty="0" err="1" smtClean="0"/>
              <a:t>HosMed-Contrôle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19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840" y="105307"/>
            <a:ext cx="4191894" cy="174042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Impact “hosing” en surface</a:t>
            </a:r>
            <a:endParaRPr lang="en-GB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03" y="50806"/>
            <a:ext cx="4679997" cy="33278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003" y="3496277"/>
            <a:ext cx="4679997" cy="3327855"/>
          </a:xfrm>
          <a:prstGeom prst="rect">
            <a:avLst/>
          </a:prstGeom>
        </p:spPr>
      </p:pic>
      <p:grpSp>
        <p:nvGrpSpPr>
          <p:cNvPr id="7" name="Grouper 6"/>
          <p:cNvGrpSpPr/>
          <p:nvPr/>
        </p:nvGrpSpPr>
        <p:grpSpPr>
          <a:xfrm>
            <a:off x="66840" y="2341943"/>
            <a:ext cx="4319995" cy="3449650"/>
            <a:chOff x="66840" y="2341943"/>
            <a:chExt cx="4319995" cy="344965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40" y="2734279"/>
              <a:ext cx="4319995" cy="3057314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66840" y="2341943"/>
              <a:ext cx="2760133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err="1" smtClean="0"/>
                <a:t>Profondeur</a:t>
              </a:r>
              <a:r>
                <a:rPr lang="en-GB" sz="1600" dirty="0" smtClean="0"/>
                <a:t> de la </a:t>
              </a:r>
              <a:r>
                <a:rPr lang="en-GB" sz="1600" dirty="0" err="1" smtClean="0"/>
                <a:t>couche</a:t>
              </a:r>
              <a:r>
                <a:rPr lang="en-GB" sz="1600" dirty="0" smtClean="0"/>
                <a:t> de mélange (convection)</a:t>
              </a:r>
              <a:endParaRPr lang="en-GB" sz="1600" dirty="0"/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1405467" y="1261533"/>
            <a:ext cx="5266266" cy="3496733"/>
            <a:chOff x="1405467" y="1261533"/>
            <a:chExt cx="5266266" cy="3496733"/>
          </a:xfrm>
        </p:grpSpPr>
        <p:cxnSp>
          <p:nvCxnSpPr>
            <p:cNvPr id="8" name="Connecteur droit 7"/>
            <p:cNvCxnSpPr/>
            <p:nvPr/>
          </p:nvCxnSpPr>
          <p:spPr>
            <a:xfrm flipV="1">
              <a:off x="1405467" y="3852333"/>
              <a:ext cx="795866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5875867" y="4758266"/>
              <a:ext cx="795866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5875867" y="1261533"/>
              <a:ext cx="795866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069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-76200"/>
            <a:ext cx="8776593" cy="73660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Impact “hosing”</a:t>
            </a:r>
            <a:endParaRPr lang="en-GB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322" y="1470166"/>
            <a:ext cx="3599993" cy="52269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44008" y="6609483"/>
            <a:ext cx="359999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Longitude</a:t>
            </a:r>
            <a:endParaRPr lang="en-GB" sz="1100" dirty="0"/>
          </a:p>
        </p:txBody>
      </p:sp>
      <p:sp>
        <p:nvSpPr>
          <p:cNvPr id="7" name="ZoneTexte 6"/>
          <p:cNvSpPr txBox="1"/>
          <p:nvPr/>
        </p:nvSpPr>
        <p:spPr>
          <a:xfrm>
            <a:off x="2091269" y="2038066"/>
            <a:ext cx="931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Amérique</a:t>
            </a:r>
            <a:endParaRPr lang="en-GB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3696529" y="1778001"/>
            <a:ext cx="931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Gibraltar</a:t>
            </a:r>
            <a:endParaRPr lang="en-GB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3945477" y="2803729"/>
            <a:ext cx="1158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Méditerranée</a:t>
            </a:r>
            <a:endParaRPr lang="en-GB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1925323" y="6614109"/>
            <a:ext cx="367961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Longitude</a:t>
            </a:r>
            <a:endParaRPr lang="en-GB" sz="1100" dirty="0"/>
          </a:p>
        </p:txBody>
      </p:sp>
      <p:grpSp>
        <p:nvGrpSpPr>
          <p:cNvPr id="16" name="Grouper 15"/>
          <p:cNvGrpSpPr/>
          <p:nvPr/>
        </p:nvGrpSpPr>
        <p:grpSpPr>
          <a:xfrm>
            <a:off x="-1" y="1778001"/>
            <a:ext cx="4749801" cy="4574587"/>
            <a:chOff x="-1" y="1778001"/>
            <a:chExt cx="4749801" cy="4574587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2432356"/>
              <a:ext cx="2699994" cy="3920232"/>
            </a:xfrm>
            <a:prstGeom prst="rect">
              <a:avLst/>
            </a:prstGeom>
          </p:spPr>
        </p:pic>
        <p:grpSp>
          <p:nvGrpSpPr>
            <p:cNvPr id="15" name="Grouper 14"/>
            <p:cNvGrpSpPr/>
            <p:nvPr/>
          </p:nvGrpSpPr>
          <p:grpSpPr>
            <a:xfrm>
              <a:off x="931333" y="1778001"/>
              <a:ext cx="3818467" cy="654355"/>
              <a:chOff x="931333" y="1778001"/>
              <a:chExt cx="3818467" cy="65435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887134" y="1778001"/>
                <a:ext cx="1862666" cy="282432"/>
              </a:xfrm>
              <a:prstGeom prst="rect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Connecteur droit 13"/>
              <p:cNvCxnSpPr/>
              <p:nvPr/>
            </p:nvCxnSpPr>
            <p:spPr>
              <a:xfrm flipH="1">
                <a:off x="931333" y="2060433"/>
                <a:ext cx="1955801" cy="371923"/>
              </a:xfrm>
              <a:prstGeom prst="line">
                <a:avLst/>
              </a:prstGeom>
              <a:ln w="1905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075" y="1470166"/>
            <a:ext cx="3599991" cy="522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9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5307"/>
            <a:ext cx="4287332" cy="1699303"/>
          </a:xfrm>
        </p:spPr>
        <p:txBody>
          <a:bodyPr>
            <a:noAutofit/>
          </a:bodyPr>
          <a:lstStyle/>
          <a:p>
            <a:r>
              <a:rPr lang="en-GB" sz="3600" dirty="0" smtClean="0"/>
              <a:t>Impact “hosing” sur la circulation </a:t>
            </a:r>
            <a:r>
              <a:rPr lang="en-GB" sz="3600" dirty="0" err="1" smtClean="0"/>
              <a:t>barotrope</a:t>
            </a:r>
            <a:endParaRPr lang="en-GB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79" y="135465"/>
            <a:ext cx="4456814" cy="6731999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39746" y="2523068"/>
            <a:ext cx="4313721" cy="354945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La gyre </a:t>
            </a:r>
            <a:r>
              <a:rPr lang="en-GB" sz="2000" dirty="0" err="1" smtClean="0"/>
              <a:t>subpolaire</a:t>
            </a:r>
            <a:r>
              <a:rPr lang="en-GB" sz="2000" dirty="0" smtClean="0"/>
              <a:t> </a:t>
            </a:r>
            <a:r>
              <a:rPr lang="en-GB" sz="2000" dirty="0" err="1" smtClean="0"/>
              <a:t>s’est</a:t>
            </a:r>
            <a:r>
              <a:rPr lang="en-GB" sz="2000" dirty="0" smtClean="0"/>
              <a:t> </a:t>
            </a:r>
            <a:r>
              <a:rPr lang="en-GB" sz="2000" dirty="0" err="1" smtClean="0"/>
              <a:t>agrandie</a:t>
            </a:r>
            <a:r>
              <a:rPr lang="en-GB" sz="2000" dirty="0" smtClean="0"/>
              <a:t> et </a:t>
            </a:r>
            <a:r>
              <a:rPr lang="en-GB" sz="2000" dirty="0" err="1" smtClean="0"/>
              <a:t>est</a:t>
            </a:r>
            <a:r>
              <a:rPr lang="en-GB" sz="2000" dirty="0" smtClean="0"/>
              <a:t> plus intense</a:t>
            </a:r>
          </a:p>
          <a:p>
            <a:r>
              <a:rPr lang="en-GB" sz="2000" dirty="0" smtClean="0"/>
              <a:t>Circulation </a:t>
            </a:r>
            <a:r>
              <a:rPr lang="en-GB" sz="2000" dirty="0" err="1" smtClean="0"/>
              <a:t>modifiée</a:t>
            </a:r>
            <a:r>
              <a:rPr lang="en-GB" sz="2000" dirty="0" smtClean="0"/>
              <a:t> le long des </a:t>
            </a:r>
            <a:r>
              <a:rPr lang="en-GB" sz="2000" dirty="0" err="1" smtClean="0"/>
              <a:t>côtes</a:t>
            </a:r>
            <a:r>
              <a:rPr lang="en-GB" sz="2000" dirty="0" smtClean="0"/>
              <a:t> </a:t>
            </a:r>
            <a:r>
              <a:rPr lang="en-GB" sz="2000" dirty="0" err="1" smtClean="0"/>
              <a:t>africaines</a:t>
            </a:r>
            <a:endParaRPr lang="en-GB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4619614" y="-16933"/>
            <a:ext cx="452831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/>
              <a:t>Fonction</a:t>
            </a:r>
            <a:r>
              <a:rPr lang="en-GB" sz="1400" dirty="0" smtClean="0"/>
              <a:t> de courant </a:t>
            </a:r>
            <a:r>
              <a:rPr lang="en-GB" sz="1400" dirty="0" err="1" smtClean="0"/>
              <a:t>barotrope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682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5307"/>
            <a:ext cx="8460080" cy="82086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Impact “hosing” sur </a:t>
            </a:r>
            <a:r>
              <a:rPr lang="en-GB" sz="3600" dirty="0" err="1" smtClean="0"/>
              <a:t>l’AMOC</a:t>
            </a:r>
            <a:endParaRPr lang="en-GB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5" y="2306449"/>
            <a:ext cx="3937000" cy="3683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9369" y="1660118"/>
            <a:ext cx="366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Ivanovitch</a:t>
            </a:r>
            <a:r>
              <a:rPr lang="en-GB" dirty="0" smtClean="0"/>
              <a:t> et al. 2013 (HadCM3, Halving Med salinity)</a:t>
            </a:r>
            <a:endParaRPr lang="en-GB" dirty="0"/>
          </a:p>
        </p:txBody>
      </p:sp>
      <p:pic>
        <p:nvPicPr>
          <p:cNvPr id="9" name="Imag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59592" y="2137804"/>
            <a:ext cx="4679997" cy="34559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55231" y="1723868"/>
            <a:ext cx="366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IPSL-CM5A-LR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4137863" y="5592375"/>
            <a:ext cx="504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Latitude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3984765" y="2340315"/>
            <a:ext cx="461665" cy="3638325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dirty="0" err="1" smtClean="0"/>
              <a:t>Profondeur</a:t>
            </a:r>
            <a:r>
              <a:rPr lang="en-GB" dirty="0" smtClean="0"/>
              <a:t> (m)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7" y="5897031"/>
            <a:ext cx="4319997" cy="7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4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9925</TotalTime>
  <Words>830</Words>
  <Application>Microsoft Macintosh PowerPoint</Application>
  <PresentationFormat>Présentation à l'écran (4:3)</PresentationFormat>
  <Paragraphs>114</Paragraphs>
  <Slides>19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Brise</vt:lpstr>
      <vt:lpstr>Premières simulations autour de la variabilité Holocène et comparaison avec quelques données</vt:lpstr>
      <vt:lpstr>Chantiers en cours</vt:lpstr>
      <vt:lpstr>Simulation “Hosing” Méditerranée</vt:lpstr>
      <vt:lpstr>MOW dans IPSL-CM5A-LR</vt:lpstr>
      <vt:lpstr>Impact “hosing” salinité de surface</vt:lpstr>
      <vt:lpstr>Impact “hosing” en surface</vt:lpstr>
      <vt:lpstr>Impact “hosing”</vt:lpstr>
      <vt:lpstr>Impact “hosing” sur la circulation barotrope</vt:lpstr>
      <vt:lpstr>Impact “hosing” sur l’AMOC</vt:lpstr>
      <vt:lpstr>Hypothèse de mécanismes explicatifs</vt:lpstr>
      <vt:lpstr>Impact climatique</vt:lpstr>
      <vt:lpstr>Reconstruction Holocene</vt:lpstr>
      <vt:lpstr>Reconstruction Holocene</vt:lpstr>
      <vt:lpstr>Simulations “Holocene” disponibles</vt:lpstr>
      <vt:lpstr>Comparison avec données Austral</vt:lpstr>
      <vt:lpstr>Tendances dans simulations accélérées</vt:lpstr>
      <vt:lpstr>Pourquoi un réchauffement ?</vt:lpstr>
      <vt:lpstr>Un role pour      El Nino?</vt:lpstr>
      <vt:lpstr>Perspectives</vt:lpstr>
    </vt:vector>
  </TitlesOfParts>
  <Company>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WP5 : modélisation</dc:title>
  <dc:creator>Didier Swingedouw</dc:creator>
  <cp:lastModifiedBy>Didier Swingedouw</cp:lastModifiedBy>
  <cp:revision>53</cp:revision>
  <dcterms:created xsi:type="dcterms:W3CDTF">2015-03-04T19:08:55Z</dcterms:created>
  <dcterms:modified xsi:type="dcterms:W3CDTF">2015-03-30T12:02:10Z</dcterms:modified>
</cp:coreProperties>
</file>